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87"/>
  </p:notesMasterIdLst>
  <p:sldIdLst>
    <p:sldId id="527" r:id="rId2"/>
    <p:sldId id="627" r:id="rId3"/>
    <p:sldId id="628" r:id="rId4"/>
    <p:sldId id="574" r:id="rId5"/>
    <p:sldId id="586" r:id="rId6"/>
    <p:sldId id="585" r:id="rId7"/>
    <p:sldId id="258" r:id="rId8"/>
    <p:sldId id="262" r:id="rId9"/>
    <p:sldId id="572" r:id="rId10"/>
    <p:sldId id="626" r:id="rId11"/>
    <p:sldId id="284" r:id="rId12"/>
    <p:sldId id="584" r:id="rId13"/>
    <p:sldId id="259" r:id="rId14"/>
    <p:sldId id="577" r:id="rId15"/>
    <p:sldId id="573" r:id="rId16"/>
    <p:sldId id="267" r:id="rId17"/>
    <p:sldId id="273" r:id="rId18"/>
    <p:sldId id="272" r:id="rId19"/>
    <p:sldId id="578" r:id="rId20"/>
    <p:sldId id="291" r:id="rId21"/>
    <p:sldId id="524" r:id="rId22"/>
    <p:sldId id="549" r:id="rId23"/>
    <p:sldId id="592" r:id="rId24"/>
    <p:sldId id="580" r:id="rId25"/>
    <p:sldId id="570" r:id="rId26"/>
    <p:sldId id="593" r:id="rId27"/>
    <p:sldId id="581" r:id="rId28"/>
    <p:sldId id="588" r:id="rId29"/>
    <p:sldId id="591" r:id="rId30"/>
    <p:sldId id="590" r:id="rId31"/>
    <p:sldId id="594" r:id="rId32"/>
    <p:sldId id="587" r:id="rId33"/>
    <p:sldId id="595" r:id="rId34"/>
    <p:sldId id="589" r:id="rId35"/>
    <p:sldId id="596" r:id="rId36"/>
    <p:sldId id="579" r:id="rId37"/>
    <p:sldId id="285" r:id="rId38"/>
    <p:sldId id="582" r:id="rId39"/>
    <p:sldId id="287" r:id="rId40"/>
    <p:sldId id="279" r:id="rId41"/>
    <p:sldId id="288" r:id="rId42"/>
    <p:sldId id="269" r:id="rId43"/>
    <p:sldId id="559" r:id="rId44"/>
    <p:sldId id="597" r:id="rId45"/>
    <p:sldId id="607" r:id="rId46"/>
    <p:sldId id="562" r:id="rId47"/>
    <p:sldId id="598" r:id="rId48"/>
    <p:sldId id="561" r:id="rId49"/>
    <p:sldId id="599" r:id="rId50"/>
    <p:sldId id="305" r:id="rId51"/>
    <p:sldId id="555" r:id="rId52"/>
    <p:sldId id="556" r:id="rId53"/>
    <p:sldId id="557" r:id="rId54"/>
    <p:sldId id="605" r:id="rId55"/>
    <p:sldId id="537" r:id="rId56"/>
    <p:sldId id="299" r:id="rId57"/>
    <p:sldId id="300" r:id="rId58"/>
    <p:sldId id="302" r:id="rId59"/>
    <p:sldId id="303" r:id="rId60"/>
    <p:sldId id="600" r:id="rId61"/>
    <p:sldId id="602" r:id="rId62"/>
    <p:sldId id="603" r:id="rId63"/>
    <p:sldId id="604" r:id="rId64"/>
    <p:sldId id="551" r:id="rId65"/>
    <p:sldId id="601" r:id="rId66"/>
    <p:sldId id="608" r:id="rId67"/>
    <p:sldId id="609" r:id="rId68"/>
    <p:sldId id="610" r:id="rId69"/>
    <p:sldId id="611" r:id="rId70"/>
    <p:sldId id="612" r:id="rId71"/>
    <p:sldId id="629" r:id="rId72"/>
    <p:sldId id="630" r:id="rId73"/>
    <p:sldId id="613" r:id="rId74"/>
    <p:sldId id="614" r:id="rId75"/>
    <p:sldId id="615" r:id="rId76"/>
    <p:sldId id="617" r:id="rId77"/>
    <p:sldId id="618" r:id="rId78"/>
    <p:sldId id="619" r:id="rId79"/>
    <p:sldId id="620" r:id="rId80"/>
    <p:sldId id="616" r:id="rId81"/>
    <p:sldId id="621" r:id="rId82"/>
    <p:sldId id="622" r:id="rId83"/>
    <p:sldId id="623" r:id="rId84"/>
    <p:sldId id="624" r:id="rId85"/>
    <p:sldId id="625" r:id="rId8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8B5"/>
    <a:srgbClr val="F06C82"/>
    <a:srgbClr val="95C4EF"/>
    <a:srgbClr val="F27E91"/>
    <a:srgbClr val="9DC9F1"/>
    <a:srgbClr val="207FD6"/>
    <a:srgbClr val="C2DDF6"/>
    <a:srgbClr val="237CCE"/>
    <a:srgbClr val="70B0EA"/>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5" autoAdjust="0"/>
    <p:restoredTop sz="92129" autoAdjust="0"/>
  </p:normalViewPr>
  <p:slideViewPr>
    <p:cSldViewPr>
      <p:cViewPr varScale="1">
        <p:scale>
          <a:sx n="68" d="100"/>
          <a:sy n="68" d="100"/>
        </p:scale>
        <p:origin x="-1596" y="-9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20D95C-052E-4DB7-B097-E87E4239AAE1}" type="doc">
      <dgm:prSet loTypeId="urn:microsoft.com/office/officeart/2008/layout/VerticalCurvedList" loCatId="list" qsTypeId="urn:microsoft.com/office/officeart/2005/8/quickstyle/3d3" qsCatId="3D" csTypeId="urn:microsoft.com/office/officeart/2005/8/colors/accent1_2" csCatId="accent1" phldr="1"/>
      <dgm:spPr/>
    </dgm:pt>
    <dgm:pt modelId="{3E6217BA-1405-4B69-91D9-751BDECE357E}">
      <dgm:prSet phldrT="[Metin]" custT="1">
        <dgm:style>
          <a:lnRef idx="1">
            <a:schemeClr val="accent3"/>
          </a:lnRef>
          <a:fillRef idx="2">
            <a:schemeClr val="accent3"/>
          </a:fillRef>
          <a:effectRef idx="1">
            <a:schemeClr val="accent3"/>
          </a:effectRef>
          <a:fontRef idx="minor">
            <a:schemeClr val="dk1"/>
          </a:fontRef>
        </dgm:style>
      </dgm:prSet>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prst="relaxedInset"/>
        </a:sp3d>
      </dgm:spPr>
      <dgm:t>
        <a:bodyPr/>
        <a:lstStyle/>
        <a:p>
          <a:r>
            <a:rPr lang="tr-TR" sz="2100" b="1" dirty="0" smtClean="0">
              <a:solidFill>
                <a:srgbClr val="C00000"/>
              </a:solidFill>
            </a:rPr>
            <a:t>1.</a:t>
          </a:r>
          <a:r>
            <a:rPr lang="tr-TR" sz="2100" b="1" dirty="0" smtClean="0"/>
            <a:t> </a:t>
          </a:r>
          <a:r>
            <a:rPr lang="tr-TR" sz="1800" b="1" dirty="0" smtClean="0">
              <a:solidFill>
                <a:schemeClr val="tx1"/>
              </a:solidFill>
            </a:rPr>
            <a:t>Kurum İçi (Bölümler / Programlar    Arası) Yatay Geçiş</a:t>
          </a:r>
          <a:endParaRPr lang="tr-TR" sz="1800" b="1" dirty="0">
            <a:solidFill>
              <a:schemeClr val="tx1"/>
            </a:solidFill>
          </a:endParaRPr>
        </a:p>
      </dgm:t>
    </dgm:pt>
    <dgm:pt modelId="{A2440B6C-4C96-4FA3-AD25-C7017A1644EE}" type="parTrans" cxnId="{1B00E626-6715-4889-A898-71D4DEB5BCFE}">
      <dgm:prSet/>
      <dgm:spPr/>
      <dgm:t>
        <a:bodyPr/>
        <a:lstStyle/>
        <a:p>
          <a:endParaRPr lang="tr-TR"/>
        </a:p>
      </dgm:t>
    </dgm:pt>
    <dgm:pt modelId="{4B8DC32C-8654-4A98-AF4A-3C33660492DF}" type="sibTrans" cxnId="{1B00E626-6715-4889-A898-71D4DEB5BCFE}">
      <dgm:prSet/>
      <dgm:spPr/>
      <dgm:t>
        <a:bodyPr/>
        <a:lstStyle/>
        <a:p>
          <a:endParaRPr lang="tr-TR"/>
        </a:p>
      </dgm:t>
    </dgm:pt>
    <dgm:pt modelId="{CDB5C035-5ABB-4E64-8F23-E74EFDA3FC20}">
      <dgm:prSet phldrT="[Metin]" custT="1">
        <dgm:style>
          <a:lnRef idx="1">
            <a:schemeClr val="accent3"/>
          </a:lnRef>
          <a:fillRef idx="2">
            <a:schemeClr val="accent3"/>
          </a:fillRef>
          <a:effectRef idx="1">
            <a:schemeClr val="accent3"/>
          </a:effectRef>
          <a:fontRef idx="minor">
            <a:schemeClr val="dk1"/>
          </a:fontRef>
        </dgm:style>
      </dgm:prSet>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prst="relaxedInset"/>
        </a:sp3d>
      </dgm:spPr>
      <dgm:t>
        <a:bodyPr/>
        <a:lstStyle/>
        <a:p>
          <a:r>
            <a:rPr lang="tr-TR" sz="2100" b="1" dirty="0" smtClean="0">
              <a:solidFill>
                <a:srgbClr val="C00000"/>
              </a:solidFill>
            </a:rPr>
            <a:t>2</a:t>
          </a:r>
          <a:r>
            <a:rPr lang="tr-TR" sz="1800" b="1" dirty="0" smtClean="0">
              <a:solidFill>
                <a:srgbClr val="C00000"/>
              </a:solidFill>
            </a:rPr>
            <a:t>.</a:t>
          </a:r>
          <a:r>
            <a:rPr lang="tr-TR" sz="1800" dirty="0" smtClean="0"/>
            <a:t> </a:t>
          </a:r>
          <a:r>
            <a:rPr lang="tr-TR" sz="1800" b="1" dirty="0" smtClean="0">
              <a:solidFill>
                <a:schemeClr val="tx1"/>
              </a:solidFill>
            </a:rPr>
            <a:t>Kurumlar Arası (Yurtiçi ve Yurt Dışı) Yatay Geçiş </a:t>
          </a:r>
          <a:endParaRPr lang="tr-TR" sz="1800" b="1" dirty="0">
            <a:solidFill>
              <a:schemeClr val="tx1"/>
            </a:solidFill>
          </a:endParaRPr>
        </a:p>
      </dgm:t>
    </dgm:pt>
    <dgm:pt modelId="{43A55FBC-AAC6-4155-89B2-BE2FD7E58B6E}" type="parTrans" cxnId="{FC6439B3-413E-48FE-877F-0E10A0D182FC}">
      <dgm:prSet/>
      <dgm:spPr/>
      <dgm:t>
        <a:bodyPr/>
        <a:lstStyle/>
        <a:p>
          <a:endParaRPr lang="tr-TR"/>
        </a:p>
      </dgm:t>
    </dgm:pt>
    <dgm:pt modelId="{FB978FAF-F0C4-48DD-AE0A-ADA45A2A6F00}" type="sibTrans" cxnId="{FC6439B3-413E-48FE-877F-0E10A0D182FC}">
      <dgm:prSet/>
      <dgm:spPr/>
      <dgm:t>
        <a:bodyPr/>
        <a:lstStyle/>
        <a:p>
          <a:endParaRPr lang="tr-TR"/>
        </a:p>
      </dgm:t>
    </dgm:pt>
    <dgm:pt modelId="{D2533D06-ECAE-4C24-96F1-9848948C92CB}">
      <dgm:prSet phldrT="[Metin]" custT="1">
        <dgm:style>
          <a:lnRef idx="1">
            <a:schemeClr val="accent3"/>
          </a:lnRef>
          <a:fillRef idx="2">
            <a:schemeClr val="accent3"/>
          </a:fillRef>
          <a:effectRef idx="1">
            <a:schemeClr val="accent3"/>
          </a:effectRef>
          <a:fontRef idx="minor">
            <a:schemeClr val="dk1"/>
          </a:fontRef>
        </dgm:style>
      </dgm:prSet>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prst="relaxedInset"/>
        </a:sp3d>
      </dgm:spPr>
      <dgm:t>
        <a:bodyPr/>
        <a:lstStyle/>
        <a:p>
          <a:r>
            <a:rPr lang="tr-TR" sz="2100" b="1" dirty="0" smtClean="0">
              <a:solidFill>
                <a:srgbClr val="C00000"/>
              </a:solidFill>
            </a:rPr>
            <a:t>3. </a:t>
          </a:r>
          <a:r>
            <a:rPr lang="tr-TR" sz="1800" b="1" dirty="0" smtClean="0">
              <a:solidFill>
                <a:schemeClr val="tx1"/>
              </a:solidFill>
            </a:rPr>
            <a:t>Ek Madde-1 Merkezi Yerleştirme Puanı  ile Yatay Geçiş</a:t>
          </a:r>
          <a:endParaRPr lang="tr-TR" sz="1800" b="1" dirty="0">
            <a:solidFill>
              <a:schemeClr val="tx1"/>
            </a:solidFill>
          </a:endParaRPr>
        </a:p>
      </dgm:t>
    </dgm:pt>
    <dgm:pt modelId="{A21ACC43-2D59-4CDA-89AA-61D3ED95B1BC}" type="parTrans" cxnId="{20F20DB1-C7FC-4133-845A-C436CDEEA4FD}">
      <dgm:prSet/>
      <dgm:spPr/>
      <dgm:t>
        <a:bodyPr/>
        <a:lstStyle/>
        <a:p>
          <a:endParaRPr lang="tr-TR"/>
        </a:p>
      </dgm:t>
    </dgm:pt>
    <dgm:pt modelId="{55C66CE3-3C5D-4592-A8FB-77E90F8BC572}" type="sibTrans" cxnId="{20F20DB1-C7FC-4133-845A-C436CDEEA4FD}">
      <dgm:prSet/>
      <dgm:spPr/>
      <dgm:t>
        <a:bodyPr/>
        <a:lstStyle/>
        <a:p>
          <a:endParaRPr lang="tr-TR"/>
        </a:p>
      </dgm:t>
    </dgm:pt>
    <dgm:pt modelId="{6A29B104-577F-4670-9366-AD42C1639495}" type="pres">
      <dgm:prSet presAssocID="{1820D95C-052E-4DB7-B097-E87E4239AAE1}" presName="Name0" presStyleCnt="0">
        <dgm:presLayoutVars>
          <dgm:chMax val="7"/>
          <dgm:chPref val="7"/>
          <dgm:dir/>
        </dgm:presLayoutVars>
      </dgm:prSet>
      <dgm:spPr/>
    </dgm:pt>
    <dgm:pt modelId="{B1744A8B-823B-46E3-9BCC-42E58C2B6BF8}" type="pres">
      <dgm:prSet presAssocID="{1820D95C-052E-4DB7-B097-E87E4239AAE1}" presName="Name1" presStyleCnt="0"/>
      <dgm:spPr/>
    </dgm:pt>
    <dgm:pt modelId="{617BE2BC-F0A8-4D8C-805B-11A0CEAC6E78}" type="pres">
      <dgm:prSet presAssocID="{1820D95C-052E-4DB7-B097-E87E4239AAE1}" presName="cycle" presStyleCnt="0"/>
      <dgm:spPr/>
    </dgm:pt>
    <dgm:pt modelId="{19B2BA54-07DD-4A03-8183-AF8BF3A0E740}" type="pres">
      <dgm:prSet presAssocID="{1820D95C-052E-4DB7-B097-E87E4239AAE1}" presName="srcNode" presStyleLbl="node1" presStyleIdx="0" presStyleCnt="3"/>
      <dgm:spPr/>
    </dgm:pt>
    <dgm:pt modelId="{D7C12D17-0FD2-47CF-A2C6-D12DA43A16B4}" type="pres">
      <dgm:prSet presAssocID="{1820D95C-052E-4DB7-B097-E87E4239AAE1}" presName="conn" presStyleLbl="parChTrans1D2" presStyleIdx="0" presStyleCnt="1"/>
      <dgm:spPr/>
      <dgm:t>
        <a:bodyPr/>
        <a:lstStyle/>
        <a:p>
          <a:endParaRPr lang="tr-TR"/>
        </a:p>
      </dgm:t>
    </dgm:pt>
    <dgm:pt modelId="{47D0C19B-BF5A-42C6-818B-B82B8FB6D81E}" type="pres">
      <dgm:prSet presAssocID="{1820D95C-052E-4DB7-B097-E87E4239AAE1}" presName="extraNode" presStyleLbl="node1" presStyleIdx="0" presStyleCnt="3"/>
      <dgm:spPr/>
    </dgm:pt>
    <dgm:pt modelId="{87B449C8-65B5-47F5-8D45-DB2B66198170}" type="pres">
      <dgm:prSet presAssocID="{1820D95C-052E-4DB7-B097-E87E4239AAE1}" presName="dstNode" presStyleLbl="node1" presStyleIdx="0" presStyleCnt="3"/>
      <dgm:spPr/>
    </dgm:pt>
    <dgm:pt modelId="{9A3AF303-395C-44BA-B907-B245F2D99207}" type="pres">
      <dgm:prSet presAssocID="{3E6217BA-1405-4B69-91D9-751BDECE357E}" presName="text_1" presStyleLbl="node1" presStyleIdx="0" presStyleCnt="3">
        <dgm:presLayoutVars>
          <dgm:bulletEnabled val="1"/>
        </dgm:presLayoutVars>
      </dgm:prSet>
      <dgm:spPr/>
      <dgm:t>
        <a:bodyPr/>
        <a:lstStyle/>
        <a:p>
          <a:endParaRPr lang="tr-TR"/>
        </a:p>
      </dgm:t>
    </dgm:pt>
    <dgm:pt modelId="{1604E614-136A-46EB-8823-3F005A17861C}" type="pres">
      <dgm:prSet presAssocID="{3E6217BA-1405-4B69-91D9-751BDECE357E}" presName="accent_1" presStyleCnt="0"/>
      <dgm:spPr/>
    </dgm:pt>
    <dgm:pt modelId="{AFF75455-EFBF-41FE-BE4C-590E7C76505B}" type="pres">
      <dgm:prSet presAssocID="{3E6217BA-1405-4B69-91D9-751BDECE357E}" presName="accentRepeatNode" presStyleLbl="solidFgAcc1" presStyleIdx="0" presStyleCnt="3"/>
      <dgm:spPr>
        <a:solidFill>
          <a:srgbClr val="F06C82"/>
        </a:solidFill>
        <a:ln>
          <a:solidFill>
            <a:srgbClr val="237CCE"/>
          </a:solidFill>
        </a:ln>
      </dgm:spPr>
      <dgm:t>
        <a:bodyPr/>
        <a:lstStyle/>
        <a:p>
          <a:endParaRPr lang="tr-TR"/>
        </a:p>
      </dgm:t>
    </dgm:pt>
    <dgm:pt modelId="{16C906E4-BF52-47B5-A592-75973338A96F}" type="pres">
      <dgm:prSet presAssocID="{CDB5C035-5ABB-4E64-8F23-E74EFDA3FC20}" presName="text_2" presStyleLbl="node1" presStyleIdx="1" presStyleCnt="3">
        <dgm:presLayoutVars>
          <dgm:bulletEnabled val="1"/>
        </dgm:presLayoutVars>
      </dgm:prSet>
      <dgm:spPr/>
      <dgm:t>
        <a:bodyPr/>
        <a:lstStyle/>
        <a:p>
          <a:endParaRPr lang="tr-TR"/>
        </a:p>
      </dgm:t>
    </dgm:pt>
    <dgm:pt modelId="{BF2B993B-3AC8-4DA5-BD58-8A87E7111EFB}" type="pres">
      <dgm:prSet presAssocID="{CDB5C035-5ABB-4E64-8F23-E74EFDA3FC20}" presName="accent_2" presStyleCnt="0"/>
      <dgm:spPr/>
    </dgm:pt>
    <dgm:pt modelId="{01EEF091-F79A-4504-B30B-F22F39096F0E}" type="pres">
      <dgm:prSet presAssocID="{CDB5C035-5ABB-4E64-8F23-E74EFDA3FC20}" presName="accentRepeatNode" presStyleLbl="solidFgAcc1" presStyleIdx="1" presStyleCnt="3" custLinFactNeighborX="-32" custLinFactNeighborY="1014"/>
      <dgm:spPr>
        <a:solidFill>
          <a:schemeClr val="accent2"/>
        </a:solidFill>
      </dgm:spPr>
    </dgm:pt>
    <dgm:pt modelId="{0054A1FF-697F-4C36-AFA9-D3296DD4FC0D}" type="pres">
      <dgm:prSet presAssocID="{D2533D06-ECAE-4C24-96F1-9848948C92CB}" presName="text_3" presStyleLbl="node1" presStyleIdx="2" presStyleCnt="3">
        <dgm:presLayoutVars>
          <dgm:bulletEnabled val="1"/>
        </dgm:presLayoutVars>
      </dgm:prSet>
      <dgm:spPr/>
      <dgm:t>
        <a:bodyPr/>
        <a:lstStyle/>
        <a:p>
          <a:endParaRPr lang="tr-TR"/>
        </a:p>
      </dgm:t>
    </dgm:pt>
    <dgm:pt modelId="{09FFED21-1B28-4354-A02A-96DF3E265765}" type="pres">
      <dgm:prSet presAssocID="{D2533D06-ECAE-4C24-96F1-9848948C92CB}" presName="accent_3" presStyleCnt="0"/>
      <dgm:spPr/>
    </dgm:pt>
    <dgm:pt modelId="{14385AA9-9FCF-4883-953C-82372A074B38}" type="pres">
      <dgm:prSet presAssocID="{D2533D06-ECAE-4C24-96F1-9848948C92CB}" presName="accentRepeatNode" presStyleLbl="solidFgAcc1" presStyleIdx="2" presStyleCnt="3"/>
      <dgm:spPr>
        <a:solidFill>
          <a:srgbClr val="00B050"/>
        </a:solidFill>
      </dgm:spPr>
    </dgm:pt>
  </dgm:ptLst>
  <dgm:cxnLst>
    <dgm:cxn modelId="{20F20DB1-C7FC-4133-845A-C436CDEEA4FD}" srcId="{1820D95C-052E-4DB7-B097-E87E4239AAE1}" destId="{D2533D06-ECAE-4C24-96F1-9848948C92CB}" srcOrd="2" destOrd="0" parTransId="{A21ACC43-2D59-4CDA-89AA-61D3ED95B1BC}" sibTransId="{55C66CE3-3C5D-4592-A8FB-77E90F8BC572}"/>
    <dgm:cxn modelId="{9862B13F-67C7-4232-ADA2-E619EB4CD51F}" type="presOf" srcId="{1820D95C-052E-4DB7-B097-E87E4239AAE1}" destId="{6A29B104-577F-4670-9366-AD42C1639495}" srcOrd="0" destOrd="0" presId="urn:microsoft.com/office/officeart/2008/layout/VerticalCurvedList"/>
    <dgm:cxn modelId="{1B00E626-6715-4889-A898-71D4DEB5BCFE}" srcId="{1820D95C-052E-4DB7-B097-E87E4239AAE1}" destId="{3E6217BA-1405-4B69-91D9-751BDECE357E}" srcOrd="0" destOrd="0" parTransId="{A2440B6C-4C96-4FA3-AD25-C7017A1644EE}" sibTransId="{4B8DC32C-8654-4A98-AF4A-3C33660492DF}"/>
    <dgm:cxn modelId="{ED277D53-44DA-4272-BAE3-2304F90D3952}" type="presOf" srcId="{D2533D06-ECAE-4C24-96F1-9848948C92CB}" destId="{0054A1FF-697F-4C36-AFA9-D3296DD4FC0D}" srcOrd="0" destOrd="0" presId="urn:microsoft.com/office/officeart/2008/layout/VerticalCurvedList"/>
    <dgm:cxn modelId="{AD2A6E32-7B0D-4EEE-92F6-D15DA625365E}" type="presOf" srcId="{3E6217BA-1405-4B69-91D9-751BDECE357E}" destId="{9A3AF303-395C-44BA-B907-B245F2D99207}" srcOrd="0" destOrd="0" presId="urn:microsoft.com/office/officeart/2008/layout/VerticalCurvedList"/>
    <dgm:cxn modelId="{FC6439B3-413E-48FE-877F-0E10A0D182FC}" srcId="{1820D95C-052E-4DB7-B097-E87E4239AAE1}" destId="{CDB5C035-5ABB-4E64-8F23-E74EFDA3FC20}" srcOrd="1" destOrd="0" parTransId="{43A55FBC-AAC6-4155-89B2-BE2FD7E58B6E}" sibTransId="{FB978FAF-F0C4-48DD-AE0A-ADA45A2A6F00}"/>
    <dgm:cxn modelId="{E6003F74-F47B-4D7C-A435-1D77C434FE5F}" type="presOf" srcId="{CDB5C035-5ABB-4E64-8F23-E74EFDA3FC20}" destId="{16C906E4-BF52-47B5-A592-75973338A96F}" srcOrd="0" destOrd="0" presId="urn:microsoft.com/office/officeart/2008/layout/VerticalCurvedList"/>
    <dgm:cxn modelId="{BF4183EF-6283-4DFD-B420-6FCC625F96BD}" type="presOf" srcId="{4B8DC32C-8654-4A98-AF4A-3C33660492DF}" destId="{D7C12D17-0FD2-47CF-A2C6-D12DA43A16B4}" srcOrd="0" destOrd="0" presId="urn:microsoft.com/office/officeart/2008/layout/VerticalCurvedList"/>
    <dgm:cxn modelId="{A9BBD8DA-5CF9-4027-B3F8-2DB78DF4BEB3}" type="presParOf" srcId="{6A29B104-577F-4670-9366-AD42C1639495}" destId="{B1744A8B-823B-46E3-9BCC-42E58C2B6BF8}" srcOrd="0" destOrd="0" presId="urn:microsoft.com/office/officeart/2008/layout/VerticalCurvedList"/>
    <dgm:cxn modelId="{7A774B46-8CFA-4A17-AA7A-320EA8B7F69C}" type="presParOf" srcId="{B1744A8B-823B-46E3-9BCC-42E58C2B6BF8}" destId="{617BE2BC-F0A8-4D8C-805B-11A0CEAC6E78}" srcOrd="0" destOrd="0" presId="urn:microsoft.com/office/officeart/2008/layout/VerticalCurvedList"/>
    <dgm:cxn modelId="{966F1205-CB84-4746-98F6-3C0C0F410304}" type="presParOf" srcId="{617BE2BC-F0A8-4D8C-805B-11A0CEAC6E78}" destId="{19B2BA54-07DD-4A03-8183-AF8BF3A0E740}" srcOrd="0" destOrd="0" presId="urn:microsoft.com/office/officeart/2008/layout/VerticalCurvedList"/>
    <dgm:cxn modelId="{C1C14634-07AC-4B66-8E50-48EFAF7FB5B0}" type="presParOf" srcId="{617BE2BC-F0A8-4D8C-805B-11A0CEAC6E78}" destId="{D7C12D17-0FD2-47CF-A2C6-D12DA43A16B4}" srcOrd="1" destOrd="0" presId="urn:microsoft.com/office/officeart/2008/layout/VerticalCurvedList"/>
    <dgm:cxn modelId="{5AD4261E-9A1C-45BD-A1CF-FED86B24E093}" type="presParOf" srcId="{617BE2BC-F0A8-4D8C-805B-11A0CEAC6E78}" destId="{47D0C19B-BF5A-42C6-818B-B82B8FB6D81E}" srcOrd="2" destOrd="0" presId="urn:microsoft.com/office/officeart/2008/layout/VerticalCurvedList"/>
    <dgm:cxn modelId="{40785631-AD1F-439B-86A5-4876A02AEAA5}" type="presParOf" srcId="{617BE2BC-F0A8-4D8C-805B-11A0CEAC6E78}" destId="{87B449C8-65B5-47F5-8D45-DB2B66198170}" srcOrd="3" destOrd="0" presId="urn:microsoft.com/office/officeart/2008/layout/VerticalCurvedList"/>
    <dgm:cxn modelId="{821FC8F9-31AA-4C48-BFA0-EC7E0DB455D8}" type="presParOf" srcId="{B1744A8B-823B-46E3-9BCC-42E58C2B6BF8}" destId="{9A3AF303-395C-44BA-B907-B245F2D99207}" srcOrd="1" destOrd="0" presId="urn:microsoft.com/office/officeart/2008/layout/VerticalCurvedList"/>
    <dgm:cxn modelId="{3E80CE6B-E946-4562-B4A7-602819B3E544}" type="presParOf" srcId="{B1744A8B-823B-46E3-9BCC-42E58C2B6BF8}" destId="{1604E614-136A-46EB-8823-3F005A17861C}" srcOrd="2" destOrd="0" presId="urn:microsoft.com/office/officeart/2008/layout/VerticalCurvedList"/>
    <dgm:cxn modelId="{8BBCAD52-0578-422A-BC08-AC139F248461}" type="presParOf" srcId="{1604E614-136A-46EB-8823-3F005A17861C}" destId="{AFF75455-EFBF-41FE-BE4C-590E7C76505B}" srcOrd="0" destOrd="0" presId="urn:microsoft.com/office/officeart/2008/layout/VerticalCurvedList"/>
    <dgm:cxn modelId="{635F9446-B487-4FDA-9813-DA8EE2DE7690}" type="presParOf" srcId="{B1744A8B-823B-46E3-9BCC-42E58C2B6BF8}" destId="{16C906E4-BF52-47B5-A592-75973338A96F}" srcOrd="3" destOrd="0" presId="urn:microsoft.com/office/officeart/2008/layout/VerticalCurvedList"/>
    <dgm:cxn modelId="{62D7AF13-3004-4185-B088-B0D6CF1068E7}" type="presParOf" srcId="{B1744A8B-823B-46E3-9BCC-42E58C2B6BF8}" destId="{BF2B993B-3AC8-4DA5-BD58-8A87E7111EFB}" srcOrd="4" destOrd="0" presId="urn:microsoft.com/office/officeart/2008/layout/VerticalCurvedList"/>
    <dgm:cxn modelId="{F339E07B-165D-4A51-A517-CFD2F43B1B5E}" type="presParOf" srcId="{BF2B993B-3AC8-4DA5-BD58-8A87E7111EFB}" destId="{01EEF091-F79A-4504-B30B-F22F39096F0E}" srcOrd="0" destOrd="0" presId="urn:microsoft.com/office/officeart/2008/layout/VerticalCurvedList"/>
    <dgm:cxn modelId="{5E7B8C7E-AD27-49D2-BA62-5159B53DA6B3}" type="presParOf" srcId="{B1744A8B-823B-46E3-9BCC-42E58C2B6BF8}" destId="{0054A1FF-697F-4C36-AFA9-D3296DD4FC0D}" srcOrd="5" destOrd="0" presId="urn:microsoft.com/office/officeart/2008/layout/VerticalCurvedList"/>
    <dgm:cxn modelId="{DFCB1CEC-3617-4D32-8604-57DA2C18C6BB}" type="presParOf" srcId="{B1744A8B-823B-46E3-9BCC-42E58C2B6BF8}" destId="{09FFED21-1B28-4354-A02A-96DF3E265765}" srcOrd="6" destOrd="0" presId="urn:microsoft.com/office/officeart/2008/layout/VerticalCurvedList"/>
    <dgm:cxn modelId="{C4C4D0D9-CE1A-470F-8E1D-BF20BC3EDDAD}" type="presParOf" srcId="{09FFED21-1B28-4354-A02A-96DF3E265765}" destId="{14385AA9-9FCF-4883-953C-82372A074B3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12D17-0FD2-47CF-A2C6-D12DA43A16B4}">
      <dsp:nvSpPr>
        <dsp:cNvPr id="0" name=""/>
        <dsp:cNvSpPr/>
      </dsp:nvSpPr>
      <dsp:spPr>
        <a:xfrm>
          <a:off x="-5390664" y="-825548"/>
          <a:ext cx="6419400" cy="6419400"/>
        </a:xfrm>
        <a:prstGeom prst="blockArc">
          <a:avLst>
            <a:gd name="adj1" fmla="val 18900000"/>
            <a:gd name="adj2" fmla="val 2700000"/>
            <a:gd name="adj3" fmla="val 336"/>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A3AF303-395C-44BA-B907-B245F2D99207}">
      <dsp:nvSpPr>
        <dsp:cNvPr id="0" name=""/>
        <dsp:cNvSpPr/>
      </dsp:nvSpPr>
      <dsp:spPr>
        <a:xfrm>
          <a:off x="661840" y="476830"/>
          <a:ext cx="6905204" cy="953660"/>
        </a:xfrm>
        <a:prstGeom prst="rect">
          <a:avLst/>
        </a:prstGeom>
        <a:solidFill>
          <a:schemeClr val="accent3">
            <a:lumMod val="20000"/>
            <a:lumOff val="8000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prst="relaxedInset"/>
        </a:sp3d>
      </dsp:spPr>
      <dsp:style>
        <a:lnRef idx="1">
          <a:schemeClr val="accent3"/>
        </a:lnRef>
        <a:fillRef idx="2">
          <a:schemeClr val="accent3"/>
        </a:fillRef>
        <a:effectRef idx="1">
          <a:schemeClr val="accent3"/>
        </a:effectRef>
        <a:fontRef idx="minor">
          <a:schemeClr val="dk1"/>
        </a:fontRef>
      </dsp:style>
      <dsp:txBody>
        <a:bodyPr spcFirstLastPara="0" vert="horz" wrap="square" lIns="756968" tIns="53340" rIns="53340" bIns="53340" numCol="1" spcCol="1270" anchor="ctr" anchorCtr="0">
          <a:noAutofit/>
        </a:bodyPr>
        <a:lstStyle/>
        <a:p>
          <a:pPr lvl="0" algn="l" defTabSz="933450">
            <a:lnSpc>
              <a:spcPct val="90000"/>
            </a:lnSpc>
            <a:spcBef>
              <a:spcPct val="0"/>
            </a:spcBef>
            <a:spcAft>
              <a:spcPct val="35000"/>
            </a:spcAft>
          </a:pPr>
          <a:r>
            <a:rPr lang="tr-TR" sz="2100" b="1" kern="1200" dirty="0" smtClean="0">
              <a:solidFill>
                <a:srgbClr val="C00000"/>
              </a:solidFill>
            </a:rPr>
            <a:t>1.</a:t>
          </a:r>
          <a:r>
            <a:rPr lang="tr-TR" sz="2100" b="1" kern="1200" dirty="0" smtClean="0"/>
            <a:t> </a:t>
          </a:r>
          <a:r>
            <a:rPr lang="tr-TR" sz="1800" b="1" kern="1200" dirty="0" smtClean="0">
              <a:solidFill>
                <a:schemeClr val="tx1"/>
              </a:solidFill>
            </a:rPr>
            <a:t>Kurum İçi (Bölümler / Programlar    Arası) Yatay Geçiş</a:t>
          </a:r>
          <a:endParaRPr lang="tr-TR" sz="1800" b="1" kern="1200" dirty="0">
            <a:solidFill>
              <a:schemeClr val="tx1"/>
            </a:solidFill>
          </a:endParaRPr>
        </a:p>
      </dsp:txBody>
      <dsp:txXfrm>
        <a:off x="661840" y="476830"/>
        <a:ext cx="6905204" cy="953660"/>
      </dsp:txXfrm>
    </dsp:sp>
    <dsp:sp modelId="{AFF75455-EFBF-41FE-BE4C-590E7C76505B}">
      <dsp:nvSpPr>
        <dsp:cNvPr id="0" name=""/>
        <dsp:cNvSpPr/>
      </dsp:nvSpPr>
      <dsp:spPr>
        <a:xfrm>
          <a:off x="65802" y="357622"/>
          <a:ext cx="1192076" cy="1192076"/>
        </a:xfrm>
        <a:prstGeom prst="ellipse">
          <a:avLst/>
        </a:prstGeom>
        <a:solidFill>
          <a:srgbClr val="F06C82"/>
        </a:solidFill>
        <a:ln>
          <a:solidFill>
            <a:srgbClr val="237CCE"/>
          </a:solid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6C906E4-BF52-47B5-A592-75973338A96F}">
      <dsp:nvSpPr>
        <dsp:cNvPr id="0" name=""/>
        <dsp:cNvSpPr/>
      </dsp:nvSpPr>
      <dsp:spPr>
        <a:xfrm>
          <a:off x="1008496" y="1907321"/>
          <a:ext cx="6558549" cy="953660"/>
        </a:xfrm>
        <a:prstGeom prst="rect">
          <a:avLst/>
        </a:prstGeom>
        <a:solidFill>
          <a:schemeClr val="accent3">
            <a:lumMod val="20000"/>
            <a:lumOff val="8000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prst="relaxedInset"/>
        </a:sp3d>
      </dsp:spPr>
      <dsp:style>
        <a:lnRef idx="1">
          <a:schemeClr val="accent3"/>
        </a:lnRef>
        <a:fillRef idx="2">
          <a:schemeClr val="accent3"/>
        </a:fillRef>
        <a:effectRef idx="1">
          <a:schemeClr val="accent3"/>
        </a:effectRef>
        <a:fontRef idx="minor">
          <a:schemeClr val="dk1"/>
        </a:fontRef>
      </dsp:style>
      <dsp:txBody>
        <a:bodyPr spcFirstLastPara="0" vert="horz" wrap="square" lIns="756968" tIns="53340" rIns="53340" bIns="53340" numCol="1" spcCol="1270" anchor="ctr" anchorCtr="0">
          <a:noAutofit/>
        </a:bodyPr>
        <a:lstStyle/>
        <a:p>
          <a:pPr lvl="0" algn="l" defTabSz="933450">
            <a:lnSpc>
              <a:spcPct val="90000"/>
            </a:lnSpc>
            <a:spcBef>
              <a:spcPct val="0"/>
            </a:spcBef>
            <a:spcAft>
              <a:spcPct val="35000"/>
            </a:spcAft>
          </a:pPr>
          <a:r>
            <a:rPr lang="tr-TR" sz="2100" b="1" kern="1200" dirty="0" smtClean="0">
              <a:solidFill>
                <a:srgbClr val="C00000"/>
              </a:solidFill>
            </a:rPr>
            <a:t>2</a:t>
          </a:r>
          <a:r>
            <a:rPr lang="tr-TR" sz="1800" b="1" kern="1200" dirty="0" smtClean="0">
              <a:solidFill>
                <a:srgbClr val="C00000"/>
              </a:solidFill>
            </a:rPr>
            <a:t>.</a:t>
          </a:r>
          <a:r>
            <a:rPr lang="tr-TR" sz="1800" kern="1200" dirty="0" smtClean="0"/>
            <a:t> </a:t>
          </a:r>
          <a:r>
            <a:rPr lang="tr-TR" sz="1800" b="1" kern="1200" dirty="0" smtClean="0">
              <a:solidFill>
                <a:schemeClr val="tx1"/>
              </a:solidFill>
            </a:rPr>
            <a:t>Kurumlar Arası (Yurtiçi ve Yurt Dışı) Yatay Geçiş </a:t>
          </a:r>
          <a:endParaRPr lang="tr-TR" sz="1800" b="1" kern="1200" dirty="0">
            <a:solidFill>
              <a:schemeClr val="tx1"/>
            </a:solidFill>
          </a:endParaRPr>
        </a:p>
      </dsp:txBody>
      <dsp:txXfrm>
        <a:off x="1008496" y="1907321"/>
        <a:ext cx="6558549" cy="953660"/>
      </dsp:txXfrm>
    </dsp:sp>
    <dsp:sp modelId="{01EEF091-F79A-4504-B30B-F22F39096F0E}">
      <dsp:nvSpPr>
        <dsp:cNvPr id="0" name=""/>
        <dsp:cNvSpPr/>
      </dsp:nvSpPr>
      <dsp:spPr>
        <a:xfrm>
          <a:off x="412076" y="1800201"/>
          <a:ext cx="1192076" cy="1192076"/>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054A1FF-697F-4C36-AFA9-D3296DD4FC0D}">
      <dsp:nvSpPr>
        <dsp:cNvPr id="0" name=""/>
        <dsp:cNvSpPr/>
      </dsp:nvSpPr>
      <dsp:spPr>
        <a:xfrm>
          <a:off x="661840" y="3337812"/>
          <a:ext cx="6905204" cy="953660"/>
        </a:xfrm>
        <a:prstGeom prst="rect">
          <a:avLst/>
        </a:prstGeom>
        <a:solidFill>
          <a:schemeClr val="accent3">
            <a:lumMod val="20000"/>
            <a:lumOff val="8000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prst="relaxedInset"/>
        </a:sp3d>
      </dsp:spPr>
      <dsp:style>
        <a:lnRef idx="1">
          <a:schemeClr val="accent3"/>
        </a:lnRef>
        <a:fillRef idx="2">
          <a:schemeClr val="accent3"/>
        </a:fillRef>
        <a:effectRef idx="1">
          <a:schemeClr val="accent3"/>
        </a:effectRef>
        <a:fontRef idx="minor">
          <a:schemeClr val="dk1"/>
        </a:fontRef>
      </dsp:style>
      <dsp:txBody>
        <a:bodyPr spcFirstLastPara="0" vert="horz" wrap="square" lIns="756968" tIns="53340" rIns="53340" bIns="53340" numCol="1" spcCol="1270" anchor="ctr" anchorCtr="0">
          <a:noAutofit/>
        </a:bodyPr>
        <a:lstStyle/>
        <a:p>
          <a:pPr lvl="0" algn="l" defTabSz="933450">
            <a:lnSpc>
              <a:spcPct val="90000"/>
            </a:lnSpc>
            <a:spcBef>
              <a:spcPct val="0"/>
            </a:spcBef>
            <a:spcAft>
              <a:spcPct val="35000"/>
            </a:spcAft>
          </a:pPr>
          <a:r>
            <a:rPr lang="tr-TR" sz="2100" b="1" kern="1200" dirty="0" smtClean="0">
              <a:solidFill>
                <a:srgbClr val="C00000"/>
              </a:solidFill>
            </a:rPr>
            <a:t>3. </a:t>
          </a:r>
          <a:r>
            <a:rPr lang="tr-TR" sz="1800" b="1" kern="1200" dirty="0" smtClean="0">
              <a:solidFill>
                <a:schemeClr val="tx1"/>
              </a:solidFill>
            </a:rPr>
            <a:t>Ek Madde-1 Merkezi Yerleştirme Puanı  ile Yatay Geçiş</a:t>
          </a:r>
          <a:endParaRPr lang="tr-TR" sz="1800" b="1" kern="1200" dirty="0">
            <a:solidFill>
              <a:schemeClr val="tx1"/>
            </a:solidFill>
          </a:endParaRPr>
        </a:p>
      </dsp:txBody>
      <dsp:txXfrm>
        <a:off x="661840" y="3337812"/>
        <a:ext cx="6905204" cy="953660"/>
      </dsp:txXfrm>
    </dsp:sp>
    <dsp:sp modelId="{14385AA9-9FCF-4883-953C-82372A074B38}">
      <dsp:nvSpPr>
        <dsp:cNvPr id="0" name=""/>
        <dsp:cNvSpPr/>
      </dsp:nvSpPr>
      <dsp:spPr>
        <a:xfrm>
          <a:off x="65802" y="3218605"/>
          <a:ext cx="1192076" cy="1192076"/>
        </a:xfrm>
        <a:prstGeom prst="ellipse">
          <a:avLst/>
        </a:prstGeom>
        <a:solidFill>
          <a:srgbClr val="00B05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A98C-DA81-43B8-9ECE-E264FCB24691}" type="datetimeFigureOut">
              <a:rPr lang="tr-TR" smtClean="0"/>
              <a:t>16.01.2019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261562-CE76-49BE-96C4-6BEF17C2456F}" type="slidenum">
              <a:rPr lang="tr-TR" smtClean="0"/>
              <a:t>‹#›</a:t>
            </a:fld>
            <a:endParaRPr lang="tr-TR"/>
          </a:p>
        </p:txBody>
      </p:sp>
    </p:spTree>
    <p:extLst>
      <p:ext uri="{BB962C8B-B14F-4D97-AF65-F5344CB8AC3E}">
        <p14:creationId xmlns:p14="http://schemas.microsoft.com/office/powerpoint/2010/main" val="3572104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0261562-CE76-49BE-96C4-6BEF17C2456F}" type="slidenum">
              <a:rPr lang="tr-TR" smtClean="0"/>
              <a:t>71</a:t>
            </a:fld>
            <a:endParaRPr lang="tr-TR"/>
          </a:p>
        </p:txBody>
      </p:sp>
    </p:spTree>
    <p:extLst>
      <p:ext uri="{BB962C8B-B14F-4D97-AF65-F5344CB8AC3E}">
        <p14:creationId xmlns:p14="http://schemas.microsoft.com/office/powerpoint/2010/main" val="3003124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7D59B4F7-CBD1-4317-903A-6A0B7FF444F9}" type="datetimeFigureOut">
              <a:rPr lang="tr-TR" smtClean="0"/>
              <a:t>16.01.2019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EBD7C9B-D17F-4212-93AF-F7E27C776E18}" type="slidenum">
              <a:rPr lang="tr-TR" smtClean="0"/>
              <a:t>‹#›</a:t>
            </a:fld>
            <a:endParaRPr lang="tr-TR"/>
          </a:p>
        </p:txBody>
      </p:sp>
    </p:spTree>
    <p:extLst>
      <p:ext uri="{BB962C8B-B14F-4D97-AF65-F5344CB8AC3E}">
        <p14:creationId xmlns:p14="http://schemas.microsoft.com/office/powerpoint/2010/main" val="1961835441"/>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D59B4F7-CBD1-4317-903A-6A0B7FF444F9}" type="datetimeFigureOut">
              <a:rPr lang="tr-TR" smtClean="0"/>
              <a:t>16.01.2019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EBD7C9B-D17F-4212-93AF-F7E27C776E18}" type="slidenum">
              <a:rPr lang="tr-TR" smtClean="0"/>
              <a:t>‹#›</a:t>
            </a:fld>
            <a:endParaRPr lang="tr-TR"/>
          </a:p>
        </p:txBody>
      </p:sp>
    </p:spTree>
    <p:extLst>
      <p:ext uri="{BB962C8B-B14F-4D97-AF65-F5344CB8AC3E}">
        <p14:creationId xmlns:p14="http://schemas.microsoft.com/office/powerpoint/2010/main" val="1152804079"/>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D59B4F7-CBD1-4317-903A-6A0B7FF444F9}" type="datetimeFigureOut">
              <a:rPr lang="tr-TR" smtClean="0"/>
              <a:t>16.01.2019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EBD7C9B-D17F-4212-93AF-F7E27C776E18}" type="slidenum">
              <a:rPr lang="tr-TR" smtClean="0"/>
              <a:t>‹#›</a:t>
            </a:fld>
            <a:endParaRPr lang="tr-TR"/>
          </a:p>
        </p:txBody>
      </p:sp>
    </p:spTree>
    <p:extLst>
      <p:ext uri="{BB962C8B-B14F-4D97-AF65-F5344CB8AC3E}">
        <p14:creationId xmlns:p14="http://schemas.microsoft.com/office/powerpoint/2010/main" val="2994091369"/>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D59B4F7-CBD1-4317-903A-6A0B7FF444F9}" type="datetimeFigureOut">
              <a:rPr lang="tr-TR" smtClean="0"/>
              <a:t>16.01.2019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EBD7C9B-D17F-4212-93AF-F7E27C776E18}" type="slidenum">
              <a:rPr lang="tr-TR" smtClean="0"/>
              <a:t>‹#›</a:t>
            </a:fld>
            <a:endParaRPr lang="tr-TR"/>
          </a:p>
        </p:txBody>
      </p:sp>
    </p:spTree>
    <p:extLst>
      <p:ext uri="{BB962C8B-B14F-4D97-AF65-F5344CB8AC3E}">
        <p14:creationId xmlns:p14="http://schemas.microsoft.com/office/powerpoint/2010/main" val="212667970"/>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7D59B4F7-CBD1-4317-903A-6A0B7FF444F9}" type="datetimeFigureOut">
              <a:rPr lang="tr-TR" smtClean="0"/>
              <a:t>16.01.2019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EBD7C9B-D17F-4212-93AF-F7E27C776E18}" type="slidenum">
              <a:rPr lang="tr-TR" smtClean="0"/>
              <a:t>‹#›</a:t>
            </a:fld>
            <a:endParaRPr lang="tr-TR"/>
          </a:p>
        </p:txBody>
      </p:sp>
    </p:spTree>
    <p:extLst>
      <p:ext uri="{BB962C8B-B14F-4D97-AF65-F5344CB8AC3E}">
        <p14:creationId xmlns:p14="http://schemas.microsoft.com/office/powerpoint/2010/main" val="960270691"/>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D59B4F7-CBD1-4317-903A-6A0B7FF444F9}" type="datetimeFigureOut">
              <a:rPr lang="tr-TR" smtClean="0"/>
              <a:t>16.01.2019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EBD7C9B-D17F-4212-93AF-F7E27C776E18}" type="slidenum">
              <a:rPr lang="tr-TR" smtClean="0"/>
              <a:t>‹#›</a:t>
            </a:fld>
            <a:endParaRPr lang="tr-TR"/>
          </a:p>
        </p:txBody>
      </p:sp>
    </p:spTree>
    <p:extLst>
      <p:ext uri="{BB962C8B-B14F-4D97-AF65-F5344CB8AC3E}">
        <p14:creationId xmlns:p14="http://schemas.microsoft.com/office/powerpoint/2010/main" val="500276647"/>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D59B4F7-CBD1-4317-903A-6A0B7FF444F9}" type="datetimeFigureOut">
              <a:rPr lang="tr-TR" smtClean="0"/>
              <a:t>16.01.2019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EBD7C9B-D17F-4212-93AF-F7E27C776E18}" type="slidenum">
              <a:rPr lang="tr-TR" smtClean="0"/>
              <a:t>‹#›</a:t>
            </a:fld>
            <a:endParaRPr lang="tr-TR"/>
          </a:p>
        </p:txBody>
      </p:sp>
    </p:spTree>
    <p:extLst>
      <p:ext uri="{BB962C8B-B14F-4D97-AF65-F5344CB8AC3E}">
        <p14:creationId xmlns:p14="http://schemas.microsoft.com/office/powerpoint/2010/main" val="489027448"/>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D59B4F7-CBD1-4317-903A-6A0B7FF444F9}" type="datetimeFigureOut">
              <a:rPr lang="tr-TR" smtClean="0"/>
              <a:t>16.01.2019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EBD7C9B-D17F-4212-93AF-F7E27C776E18}" type="slidenum">
              <a:rPr lang="tr-TR" smtClean="0"/>
              <a:t>‹#›</a:t>
            </a:fld>
            <a:endParaRPr lang="tr-TR"/>
          </a:p>
        </p:txBody>
      </p:sp>
    </p:spTree>
    <p:extLst>
      <p:ext uri="{BB962C8B-B14F-4D97-AF65-F5344CB8AC3E}">
        <p14:creationId xmlns:p14="http://schemas.microsoft.com/office/powerpoint/2010/main" val="1561898945"/>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59B4F7-CBD1-4317-903A-6A0B7FF444F9}" type="datetimeFigureOut">
              <a:rPr lang="tr-TR" smtClean="0"/>
              <a:t>16.01.2019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EBD7C9B-D17F-4212-93AF-F7E27C776E18}" type="slidenum">
              <a:rPr lang="tr-TR" smtClean="0"/>
              <a:t>‹#›</a:t>
            </a:fld>
            <a:endParaRPr lang="tr-TR"/>
          </a:p>
        </p:txBody>
      </p:sp>
    </p:spTree>
    <p:extLst>
      <p:ext uri="{BB962C8B-B14F-4D97-AF65-F5344CB8AC3E}">
        <p14:creationId xmlns:p14="http://schemas.microsoft.com/office/powerpoint/2010/main" val="1060998143"/>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D59B4F7-CBD1-4317-903A-6A0B7FF444F9}" type="datetimeFigureOut">
              <a:rPr lang="tr-TR" smtClean="0"/>
              <a:t>16.01.2019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EBD7C9B-D17F-4212-93AF-F7E27C776E18}" type="slidenum">
              <a:rPr lang="tr-TR" smtClean="0"/>
              <a:t>‹#›</a:t>
            </a:fld>
            <a:endParaRPr lang="tr-TR"/>
          </a:p>
        </p:txBody>
      </p:sp>
    </p:spTree>
    <p:extLst>
      <p:ext uri="{BB962C8B-B14F-4D97-AF65-F5344CB8AC3E}">
        <p14:creationId xmlns:p14="http://schemas.microsoft.com/office/powerpoint/2010/main" val="2122467327"/>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D59B4F7-CBD1-4317-903A-6A0B7FF444F9}" type="datetimeFigureOut">
              <a:rPr lang="tr-TR" smtClean="0"/>
              <a:t>16.01.2019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EBD7C9B-D17F-4212-93AF-F7E27C776E18}" type="slidenum">
              <a:rPr lang="tr-TR" smtClean="0"/>
              <a:t>‹#›</a:t>
            </a:fld>
            <a:endParaRPr lang="tr-TR"/>
          </a:p>
        </p:txBody>
      </p:sp>
    </p:spTree>
    <p:extLst>
      <p:ext uri="{BB962C8B-B14F-4D97-AF65-F5344CB8AC3E}">
        <p14:creationId xmlns:p14="http://schemas.microsoft.com/office/powerpoint/2010/main" val="826647442"/>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D59B4F7-CBD1-4317-903A-6A0B7FF444F9}" type="datetimeFigureOut">
              <a:rPr lang="tr-TR" smtClean="0"/>
              <a:t>16.01.2019</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EBD7C9B-D17F-4212-93AF-F7E27C776E18}" type="slidenum">
              <a:rPr lang="tr-TR" smtClean="0"/>
              <a:t>‹#›</a:t>
            </a:fld>
            <a:endParaRPr lang="tr-TR"/>
          </a:p>
        </p:txBody>
      </p:sp>
    </p:spTree>
    <p:extLst>
      <p:ext uri="{BB962C8B-B14F-4D97-AF65-F5344CB8AC3E}">
        <p14:creationId xmlns:p14="http://schemas.microsoft.com/office/powerpoint/2010/main" val="1539099389"/>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ransition spd="slow">
    <p:wipe/>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8052" y="1052736"/>
            <a:ext cx="8183493" cy="2304256"/>
          </a:xfrm>
        </p:spPr>
        <p:txBody>
          <a:bodyPr>
            <a:normAutofit fontScale="90000"/>
          </a:bodyPr>
          <a:lstStyle/>
          <a:p>
            <a:r>
              <a:rPr lang="tr-TR" b="1" dirty="0">
                <a:ln w="9525">
                  <a:solidFill>
                    <a:schemeClr val="bg1"/>
                  </a:solidFill>
                  <a:prstDash val="solid"/>
                </a:ln>
                <a:effectLst>
                  <a:outerShdw blurRad="12700" dist="38100" dir="2700000" algn="tl" rotWithShape="0">
                    <a:schemeClr val="accent5">
                      <a:lumMod val="60000"/>
                      <a:lumOff val="40000"/>
                    </a:schemeClr>
                  </a:outerShdw>
                </a:effectLst>
              </a:rPr>
              <a:t> </a:t>
            </a:r>
            <a:r>
              <a:rPr lang="tr-TR" b="1" dirty="0" smtClean="0">
                <a:ln w="9525">
                  <a:solidFill>
                    <a:schemeClr val="bg1"/>
                  </a:solidFill>
                  <a:prstDash val="solid"/>
                </a:ln>
                <a:effectLst>
                  <a:outerShdw blurRad="12700" dist="38100" dir="2700000" algn="tl" rotWithShape="0">
                    <a:schemeClr val="accent5">
                      <a:lumMod val="60000"/>
                      <a:lumOff val="40000"/>
                    </a:schemeClr>
                  </a:outerShdw>
                </a:effectLst>
              </a:rPr>
              <a:t>                            </a:t>
            </a:r>
            <a:br>
              <a:rPr lang="tr-TR" b="1" dirty="0" smtClean="0">
                <a:ln w="9525">
                  <a:solidFill>
                    <a:schemeClr val="bg1"/>
                  </a:solidFill>
                  <a:prstDash val="solid"/>
                </a:ln>
                <a:effectLst>
                  <a:outerShdw blurRad="12700" dist="38100" dir="2700000" algn="tl" rotWithShape="0">
                    <a:schemeClr val="accent5">
                      <a:lumMod val="60000"/>
                      <a:lumOff val="40000"/>
                    </a:schemeClr>
                  </a:outerShdw>
                </a:effectLst>
              </a:rPr>
            </a:br>
            <a:r>
              <a:rPr lang="tr-TR" b="1" dirty="0">
                <a:ln w="9525">
                  <a:solidFill>
                    <a:schemeClr val="bg1"/>
                  </a:solidFill>
                  <a:prstDash val="solid"/>
                </a:ln>
                <a:effectLst>
                  <a:outerShdw blurRad="12700" dist="38100" dir="2700000" algn="tl" rotWithShape="0">
                    <a:schemeClr val="accent5">
                      <a:lumMod val="60000"/>
                      <a:lumOff val="40000"/>
                    </a:schemeClr>
                  </a:outerShdw>
                </a:effectLst>
              </a:rPr>
              <a:t> </a:t>
            </a:r>
            <a:r>
              <a:rPr lang="tr-TR" b="1" dirty="0" smtClean="0">
                <a:ln w="9525">
                  <a:solidFill>
                    <a:schemeClr val="bg1"/>
                  </a:solidFill>
                  <a:prstDash val="solid"/>
                </a:ln>
                <a:effectLst>
                  <a:outerShdw blurRad="12700" dist="38100" dir="2700000" algn="tl" rotWithShape="0">
                    <a:schemeClr val="accent5">
                      <a:lumMod val="60000"/>
                      <a:lumOff val="40000"/>
                    </a:schemeClr>
                  </a:outerShdw>
                </a:effectLst>
              </a:rPr>
              <a:t>                              </a:t>
            </a:r>
            <a:r>
              <a:rPr lang="tr-TR" b="1" dirty="0" smtClean="0">
                <a:ln w="9525">
                  <a:solidFill>
                    <a:schemeClr val="bg1"/>
                  </a:solidFill>
                  <a:prstDash val="solid"/>
                </a:ln>
                <a:effectLst>
                  <a:outerShdw blurRad="12700" dist="38100" dir="2700000" algn="tl" rotWithShape="0">
                    <a:schemeClr val="accent5">
                      <a:lumMod val="60000"/>
                      <a:lumOff val="40000"/>
                    </a:schemeClr>
                  </a:outerShdw>
                </a:effectLst>
                <a:latin typeface="Impact" panose="020B0806030902050204" pitchFamily="34" charset="0"/>
              </a:rPr>
              <a:t>T.C.  </a:t>
            </a:r>
            <a:br>
              <a:rPr lang="tr-TR" b="1" dirty="0" smtClean="0">
                <a:ln w="9525">
                  <a:solidFill>
                    <a:schemeClr val="bg1"/>
                  </a:solidFill>
                  <a:prstDash val="solid"/>
                </a:ln>
                <a:effectLst>
                  <a:outerShdw blurRad="12700" dist="38100" dir="2700000" algn="tl" rotWithShape="0">
                    <a:schemeClr val="accent5">
                      <a:lumMod val="60000"/>
                      <a:lumOff val="40000"/>
                    </a:schemeClr>
                  </a:outerShdw>
                </a:effectLst>
                <a:latin typeface="Impact" panose="020B0806030902050204" pitchFamily="34" charset="0"/>
              </a:rPr>
            </a:br>
            <a:r>
              <a:rPr lang="tr-TR" b="1" dirty="0">
                <a:ln w="9525">
                  <a:solidFill>
                    <a:schemeClr val="bg1"/>
                  </a:solidFill>
                  <a:prstDash val="solid"/>
                </a:ln>
                <a:effectLst>
                  <a:outerShdw blurRad="12700" dist="38100" dir="2700000" algn="tl" rotWithShape="0">
                    <a:schemeClr val="accent5">
                      <a:lumMod val="60000"/>
                      <a:lumOff val="40000"/>
                    </a:schemeClr>
                  </a:outerShdw>
                </a:effectLst>
                <a:latin typeface="Impact" panose="020B0806030902050204" pitchFamily="34" charset="0"/>
              </a:rPr>
              <a:t> </a:t>
            </a:r>
            <a:r>
              <a:rPr lang="tr-TR" b="1" dirty="0" smtClean="0">
                <a:ln w="9525">
                  <a:solidFill>
                    <a:schemeClr val="bg1"/>
                  </a:solidFill>
                  <a:prstDash val="solid"/>
                </a:ln>
                <a:effectLst>
                  <a:outerShdw blurRad="12700" dist="38100" dir="2700000" algn="tl" rotWithShape="0">
                    <a:schemeClr val="accent5">
                      <a:lumMod val="60000"/>
                      <a:lumOff val="40000"/>
                    </a:schemeClr>
                  </a:outerShdw>
                </a:effectLst>
                <a:latin typeface="Impact" panose="020B0806030902050204" pitchFamily="34" charset="0"/>
              </a:rPr>
              <a:t>                   İSTANBUL </a:t>
            </a:r>
            <a:r>
              <a:rPr lang="tr-TR" b="1" dirty="0">
                <a:ln w="9525">
                  <a:solidFill>
                    <a:schemeClr val="bg1"/>
                  </a:solidFill>
                  <a:prstDash val="solid"/>
                </a:ln>
                <a:effectLst>
                  <a:outerShdw blurRad="12700" dist="38100" dir="2700000" algn="tl" rotWithShape="0">
                    <a:schemeClr val="accent5">
                      <a:lumMod val="60000"/>
                      <a:lumOff val="40000"/>
                    </a:schemeClr>
                  </a:outerShdw>
                </a:effectLst>
                <a:latin typeface="Impact" panose="020B0806030902050204" pitchFamily="34" charset="0"/>
              </a:rPr>
              <a:t> </a:t>
            </a:r>
            <a:r>
              <a:rPr lang="tr-TR" b="1" dirty="0" smtClean="0">
                <a:ln w="9525">
                  <a:solidFill>
                    <a:schemeClr val="bg1"/>
                  </a:solidFill>
                  <a:prstDash val="solid"/>
                </a:ln>
                <a:effectLst>
                  <a:outerShdw blurRad="12700" dist="38100" dir="2700000" algn="tl" rotWithShape="0">
                    <a:schemeClr val="accent5">
                      <a:lumMod val="60000"/>
                      <a:lumOff val="40000"/>
                    </a:schemeClr>
                  </a:outerShdw>
                </a:effectLst>
                <a:latin typeface="Impact" panose="020B0806030902050204" pitchFamily="34" charset="0"/>
              </a:rPr>
              <a:t>GEDİK ÜNİVERSİTESİ </a:t>
            </a:r>
            <a:br>
              <a:rPr lang="tr-TR" b="1" dirty="0" smtClean="0">
                <a:ln w="9525">
                  <a:solidFill>
                    <a:schemeClr val="bg1"/>
                  </a:solidFill>
                  <a:prstDash val="solid"/>
                </a:ln>
                <a:effectLst>
                  <a:outerShdw blurRad="12700" dist="38100" dir="2700000" algn="tl" rotWithShape="0">
                    <a:schemeClr val="accent5">
                      <a:lumMod val="60000"/>
                      <a:lumOff val="40000"/>
                    </a:schemeClr>
                  </a:outerShdw>
                </a:effectLst>
                <a:latin typeface="Impact" panose="020B0806030902050204" pitchFamily="34" charset="0"/>
              </a:rPr>
            </a:br>
            <a:r>
              <a:rPr lang="tr-TR" b="1" dirty="0" smtClean="0">
                <a:ln w="9525">
                  <a:solidFill>
                    <a:schemeClr val="bg1"/>
                  </a:solidFill>
                  <a:prstDash val="solid"/>
                </a:ln>
                <a:effectLst>
                  <a:outerShdw blurRad="12700" dist="38100" dir="2700000" algn="tl" rotWithShape="0">
                    <a:schemeClr val="accent5">
                      <a:lumMod val="60000"/>
                      <a:lumOff val="40000"/>
                    </a:schemeClr>
                  </a:outerShdw>
                </a:effectLst>
                <a:latin typeface="Impact" panose="020B0806030902050204" pitchFamily="34" charset="0"/>
              </a:rPr>
              <a:t/>
            </a:r>
            <a:br>
              <a:rPr lang="tr-TR" b="1" dirty="0" smtClean="0">
                <a:ln w="9525">
                  <a:solidFill>
                    <a:schemeClr val="bg1"/>
                  </a:solidFill>
                  <a:prstDash val="solid"/>
                </a:ln>
                <a:effectLst>
                  <a:outerShdw blurRad="12700" dist="38100" dir="2700000" algn="tl" rotWithShape="0">
                    <a:schemeClr val="accent5">
                      <a:lumMod val="60000"/>
                      <a:lumOff val="40000"/>
                    </a:schemeClr>
                  </a:outerShdw>
                </a:effectLst>
                <a:latin typeface="Impact" panose="020B0806030902050204" pitchFamily="34" charset="0"/>
              </a:rPr>
            </a:br>
            <a:r>
              <a:rPr lang="tr-TR" b="1" dirty="0" smtClean="0">
                <a:ln w="9525">
                  <a:solidFill>
                    <a:schemeClr val="bg1"/>
                  </a:solidFill>
                  <a:prstDash val="solid"/>
                </a:ln>
                <a:effectLst>
                  <a:outerShdw blurRad="12700" dist="38100" dir="2700000" algn="tl" rotWithShape="0">
                    <a:schemeClr val="accent5">
                      <a:lumMod val="60000"/>
                      <a:lumOff val="40000"/>
                    </a:schemeClr>
                  </a:outerShdw>
                </a:effectLst>
                <a:latin typeface="Impact" panose="020B0806030902050204" pitchFamily="34" charset="0"/>
              </a:rPr>
              <a:t> </a:t>
            </a:r>
            <a:r>
              <a:rPr lang="tr-TR" dirty="0" smtClean="0">
                <a:ln w="9525">
                  <a:solidFill>
                    <a:schemeClr val="bg1"/>
                  </a:solidFill>
                  <a:prstDash val="solid"/>
                </a:ln>
                <a:solidFill>
                  <a:srgbClr val="002060"/>
                </a:solidFill>
                <a:latin typeface="Impact" panose="020B0806030902050204" pitchFamily="34" charset="0"/>
              </a:rPr>
              <a:t>Mevzuat Bilgilendirme ve Uygulamada Birliktelik</a:t>
            </a:r>
            <a:br>
              <a:rPr lang="tr-TR" dirty="0" smtClean="0">
                <a:ln w="9525">
                  <a:solidFill>
                    <a:schemeClr val="bg1"/>
                  </a:solidFill>
                  <a:prstDash val="solid"/>
                </a:ln>
                <a:solidFill>
                  <a:srgbClr val="002060"/>
                </a:solidFill>
                <a:latin typeface="Impact" panose="020B0806030902050204" pitchFamily="34" charset="0"/>
              </a:rPr>
            </a:br>
            <a:r>
              <a:rPr lang="tr-TR" dirty="0">
                <a:ln w="9525">
                  <a:solidFill>
                    <a:schemeClr val="bg1"/>
                  </a:solidFill>
                  <a:prstDash val="solid"/>
                </a:ln>
                <a:solidFill>
                  <a:srgbClr val="002060"/>
                </a:solidFill>
                <a:latin typeface="Impact" panose="020B0806030902050204" pitchFamily="34" charset="0"/>
              </a:rPr>
              <a:t> </a:t>
            </a:r>
            <a:r>
              <a:rPr lang="tr-TR" dirty="0" smtClean="0">
                <a:ln w="9525">
                  <a:solidFill>
                    <a:schemeClr val="bg1"/>
                  </a:solidFill>
                  <a:prstDash val="solid"/>
                </a:ln>
                <a:solidFill>
                  <a:srgbClr val="002060"/>
                </a:solidFill>
                <a:latin typeface="Impact" panose="020B0806030902050204" pitchFamily="34" charset="0"/>
              </a:rPr>
              <a:t>                    </a:t>
            </a:r>
            <a:r>
              <a:rPr lang="tr-TR" sz="2700" dirty="0" smtClean="0">
                <a:ln w="9525">
                  <a:solidFill>
                    <a:schemeClr val="bg1"/>
                  </a:solidFill>
                  <a:prstDash val="solid"/>
                </a:ln>
                <a:solidFill>
                  <a:srgbClr val="002060"/>
                </a:solidFill>
                <a:latin typeface="Impact" panose="020B0806030902050204" pitchFamily="34" charset="0"/>
              </a:rPr>
              <a:t>TOPLANTILARI  (14-15 Ocak 2019)</a:t>
            </a:r>
            <a:br>
              <a:rPr lang="tr-TR" sz="2700" dirty="0" smtClean="0">
                <a:ln w="9525">
                  <a:solidFill>
                    <a:schemeClr val="bg1"/>
                  </a:solidFill>
                  <a:prstDash val="solid"/>
                </a:ln>
                <a:solidFill>
                  <a:srgbClr val="002060"/>
                </a:solidFill>
                <a:latin typeface="Impact" panose="020B0806030902050204" pitchFamily="34" charset="0"/>
              </a:rPr>
            </a:br>
            <a:r>
              <a:rPr lang="tr-TR" sz="2700" dirty="0">
                <a:ln w="9525">
                  <a:solidFill>
                    <a:schemeClr val="bg1"/>
                  </a:solidFill>
                  <a:prstDash val="solid"/>
                </a:ln>
                <a:solidFill>
                  <a:srgbClr val="002060"/>
                </a:solidFill>
                <a:latin typeface="Impact" panose="020B0806030902050204" pitchFamily="34" charset="0"/>
              </a:rPr>
              <a:t/>
            </a:r>
            <a:br>
              <a:rPr lang="tr-TR" sz="2700" dirty="0">
                <a:ln w="9525">
                  <a:solidFill>
                    <a:schemeClr val="bg1"/>
                  </a:solidFill>
                  <a:prstDash val="solid"/>
                </a:ln>
                <a:solidFill>
                  <a:srgbClr val="002060"/>
                </a:solidFill>
                <a:latin typeface="Impact" panose="020B0806030902050204" pitchFamily="34" charset="0"/>
              </a:rPr>
            </a:br>
            <a:r>
              <a:rPr lang="tr-TR" sz="2000" b="1" dirty="0">
                <a:ln w="9525">
                  <a:solidFill>
                    <a:schemeClr val="bg1"/>
                  </a:solidFill>
                  <a:prstDash val="solid"/>
                </a:ln>
                <a:effectLst>
                  <a:outerShdw blurRad="12700" dist="38100" dir="2700000" algn="tl" rotWithShape="0">
                    <a:schemeClr val="accent5">
                      <a:lumMod val="60000"/>
                      <a:lumOff val="40000"/>
                    </a:schemeClr>
                  </a:outerShdw>
                </a:effectLst>
                <a:latin typeface="Arial Black" panose="020B0A04020102020204" pitchFamily="34" charset="0"/>
              </a:rPr>
              <a:t/>
            </a:r>
            <a:br>
              <a:rPr lang="tr-TR" sz="2000" b="1" dirty="0">
                <a:ln w="9525">
                  <a:solidFill>
                    <a:schemeClr val="bg1"/>
                  </a:solidFill>
                  <a:prstDash val="solid"/>
                </a:ln>
                <a:effectLst>
                  <a:outerShdw blurRad="12700" dist="38100" dir="2700000" algn="tl" rotWithShape="0">
                    <a:schemeClr val="accent5">
                      <a:lumMod val="60000"/>
                      <a:lumOff val="40000"/>
                    </a:schemeClr>
                  </a:outerShdw>
                </a:effectLst>
                <a:latin typeface="Arial Black" panose="020B0A04020102020204" pitchFamily="34" charset="0"/>
              </a:rPr>
            </a:br>
            <a:endParaRPr lang="tr-TR" sz="2000" b="1" dirty="0">
              <a:ln w="9525">
                <a:solidFill>
                  <a:schemeClr val="bg1"/>
                </a:solidFill>
                <a:prstDash val="solid"/>
              </a:ln>
              <a:effectLst>
                <a:outerShdw blurRad="12700" dist="38100" dir="2700000" algn="tl" rotWithShape="0">
                  <a:schemeClr val="accent5">
                    <a:lumMod val="60000"/>
                    <a:lumOff val="40000"/>
                  </a:schemeClr>
                </a:outerShdw>
              </a:effectLst>
              <a:latin typeface="Arial Black" panose="020B0A04020102020204" pitchFamily="34" charset="0"/>
            </a:endParaRPr>
          </a:p>
        </p:txBody>
      </p:sp>
      <p:sp>
        <p:nvSpPr>
          <p:cNvPr id="3" name="İçerik Yer Tutucusu 2"/>
          <p:cNvSpPr>
            <a:spLocks noGrp="1"/>
          </p:cNvSpPr>
          <p:nvPr>
            <p:ph idx="1"/>
          </p:nvPr>
        </p:nvSpPr>
        <p:spPr>
          <a:xfrm>
            <a:off x="323528" y="4293096"/>
            <a:ext cx="7886700" cy="1883867"/>
          </a:xfrm>
        </p:spPr>
        <p:txBody>
          <a:bodyPr>
            <a:normAutofit lnSpcReduction="10000"/>
          </a:bodyPr>
          <a:lstStyle/>
          <a:p>
            <a:pPr marL="342900" lvl="1" indent="0">
              <a:buNone/>
            </a:pPr>
            <a:r>
              <a:rPr lang="tr-TR" sz="2000" dirty="0" smtClean="0"/>
              <a:t>         </a:t>
            </a:r>
          </a:p>
          <a:p>
            <a:pPr marL="342900" lvl="1" indent="0">
              <a:buNone/>
            </a:pPr>
            <a:endParaRPr lang="tr-TR" sz="2000" dirty="0"/>
          </a:p>
          <a:p>
            <a:pPr marL="342900" lvl="1" indent="0">
              <a:buNone/>
            </a:pPr>
            <a:endParaRPr lang="tr-TR" sz="2000" dirty="0" smtClean="0"/>
          </a:p>
          <a:p>
            <a:pPr marL="342900" lvl="1" indent="0">
              <a:buNone/>
            </a:pPr>
            <a:r>
              <a:rPr lang="tr-TR" sz="2000" b="1" dirty="0">
                <a:solidFill>
                  <a:srgbClr val="C00000"/>
                </a:solidFill>
                <a:latin typeface="Aharoni" panose="02010803020104030203" pitchFamily="2" charset="-79"/>
                <a:cs typeface="Aharoni" panose="02010803020104030203" pitchFamily="2" charset="-79"/>
              </a:rPr>
              <a:t> </a:t>
            </a:r>
            <a:r>
              <a:rPr lang="tr-TR" sz="2000" b="1" dirty="0" smtClean="0">
                <a:solidFill>
                  <a:srgbClr val="C00000"/>
                </a:solidFill>
                <a:latin typeface="Aharoni" panose="02010803020104030203" pitchFamily="2" charset="-79"/>
                <a:cs typeface="Aharoni" panose="02010803020104030203" pitchFamily="2" charset="-79"/>
              </a:rPr>
              <a:t>                                       </a:t>
            </a:r>
            <a:r>
              <a:rPr lang="tr-TR" sz="2000" b="1" dirty="0" smtClean="0">
                <a:latin typeface="Aharoni" panose="02010803020104030203" pitchFamily="2" charset="-79"/>
                <a:cs typeface="Aharoni" panose="02010803020104030203" pitchFamily="2" charset="-79"/>
              </a:rPr>
              <a:t>Namık Kemal AZAK</a:t>
            </a:r>
          </a:p>
          <a:p>
            <a:pPr marL="342900" lvl="1" indent="0">
              <a:buNone/>
            </a:pPr>
            <a:r>
              <a:rPr lang="tr-TR" sz="2000" b="1" dirty="0">
                <a:latin typeface="Aharoni" panose="02010803020104030203" pitchFamily="2" charset="-79"/>
                <a:cs typeface="Aharoni" panose="02010803020104030203" pitchFamily="2" charset="-79"/>
              </a:rPr>
              <a:t> </a:t>
            </a:r>
            <a:r>
              <a:rPr lang="tr-TR" sz="2000" b="1" dirty="0" smtClean="0">
                <a:latin typeface="Aharoni" panose="02010803020104030203" pitchFamily="2" charset="-79"/>
                <a:cs typeface="Aharoni" panose="02010803020104030203" pitchFamily="2" charset="-79"/>
              </a:rPr>
              <a:t>                                        Genel Sekreter Yrd.</a:t>
            </a:r>
          </a:p>
          <a:p>
            <a:pPr marL="342900" lvl="1" indent="0">
              <a:buNone/>
            </a:pPr>
            <a:r>
              <a:rPr lang="tr-TR" sz="2000" b="1" dirty="0">
                <a:solidFill>
                  <a:srgbClr val="C00000"/>
                </a:solidFill>
                <a:latin typeface="Aharoni" panose="02010803020104030203" pitchFamily="2" charset="-79"/>
                <a:cs typeface="Aharoni" panose="02010803020104030203" pitchFamily="2" charset="-79"/>
              </a:rPr>
              <a:t> </a:t>
            </a:r>
            <a:r>
              <a:rPr lang="tr-TR" sz="2000" b="1" dirty="0" smtClean="0">
                <a:solidFill>
                  <a:srgbClr val="C00000"/>
                </a:solidFill>
                <a:latin typeface="Aharoni" panose="02010803020104030203" pitchFamily="2" charset="-79"/>
                <a:cs typeface="Aharoni" panose="02010803020104030203" pitchFamily="2" charset="-79"/>
              </a:rPr>
              <a:t>                                        </a:t>
            </a:r>
            <a:endParaRPr lang="tr-TR" sz="2000" b="1" dirty="0">
              <a:solidFill>
                <a:srgbClr val="C00000"/>
              </a:solidFill>
              <a:latin typeface="Aharoni" panose="02010803020104030203" pitchFamily="2" charset="-79"/>
              <a:cs typeface="Aharoni" panose="02010803020104030203" pitchFamily="2" charset="-79"/>
            </a:endParaRPr>
          </a:p>
        </p:txBody>
      </p:sp>
      <p:sp>
        <p:nvSpPr>
          <p:cNvPr id="5" name="Unvan 1"/>
          <p:cNvSpPr txBox="1">
            <a:spLocks/>
          </p:cNvSpPr>
          <p:nvPr/>
        </p:nvSpPr>
        <p:spPr>
          <a:xfrm>
            <a:off x="768052" y="4114258"/>
            <a:ext cx="7886700" cy="182866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tr-TR" sz="2000" b="1" dirty="0" smtClean="0">
                <a:solidFill>
                  <a:schemeClr val="bg1">
                    <a:lumMod val="75000"/>
                  </a:schemeClr>
                </a:solidFill>
              </a:rPr>
              <a:t>                          </a:t>
            </a:r>
            <a:r>
              <a:rPr lang="tr-TR" sz="2400" dirty="0" smtClean="0">
                <a:solidFill>
                  <a:schemeClr val="bg1">
                    <a:lumMod val="75000"/>
                  </a:schemeClr>
                </a:solidFill>
                <a:latin typeface="Impact" panose="020B0806030902050204" pitchFamily="34" charset="0"/>
              </a:rPr>
              <a:t/>
            </a:r>
            <a:br>
              <a:rPr lang="tr-TR" sz="2400" dirty="0" smtClean="0">
                <a:solidFill>
                  <a:schemeClr val="bg1">
                    <a:lumMod val="75000"/>
                  </a:schemeClr>
                </a:solidFill>
                <a:latin typeface="Impact" panose="020B0806030902050204" pitchFamily="34" charset="0"/>
              </a:rPr>
            </a:br>
            <a:r>
              <a:rPr lang="tr-TR" sz="2400" dirty="0" smtClean="0">
                <a:solidFill>
                  <a:schemeClr val="bg1">
                    <a:lumMod val="75000"/>
                  </a:schemeClr>
                </a:solidFill>
                <a:latin typeface="Impact" panose="020B0806030902050204" pitchFamily="34" charset="0"/>
              </a:rPr>
              <a:t/>
            </a:r>
            <a:br>
              <a:rPr lang="tr-TR" sz="2400" dirty="0" smtClean="0">
                <a:solidFill>
                  <a:schemeClr val="bg1">
                    <a:lumMod val="75000"/>
                  </a:schemeClr>
                </a:solidFill>
                <a:latin typeface="Impact" panose="020B0806030902050204" pitchFamily="34" charset="0"/>
              </a:rPr>
            </a:br>
            <a:r>
              <a:rPr lang="tr-TR" sz="2000" b="1" dirty="0" smtClean="0">
                <a:solidFill>
                  <a:schemeClr val="bg1">
                    <a:lumMod val="75000"/>
                  </a:schemeClr>
                </a:solidFill>
                <a:latin typeface="Impact" panose="020B0806030902050204" pitchFamily="34" charset="0"/>
              </a:rPr>
              <a:t>                                                   </a:t>
            </a:r>
            <a:r>
              <a:rPr lang="en-US" sz="2000" b="1" dirty="0" smtClean="0">
                <a:solidFill>
                  <a:schemeClr val="bg1">
                    <a:lumMod val="75000"/>
                  </a:schemeClr>
                </a:solidFill>
                <a:latin typeface="Impact" panose="020B0806030902050204" pitchFamily="34" charset="0"/>
              </a:rPr>
              <a:t>   </a:t>
            </a:r>
            <a:endParaRPr lang="tr-TR" sz="2000" b="1" dirty="0" smtClean="0">
              <a:ln w="0"/>
              <a:effectLst>
                <a:reflection blurRad="6350" stA="60000" endA="900" endPos="58000" dir="5400000" sy="-100000" algn="bl" rotWithShape="0"/>
              </a:effectLst>
              <a:latin typeface="Arial Black" panose="020B0A04020102020204" pitchFamily="34" charset="0"/>
            </a:endParaRPr>
          </a:p>
          <a:p>
            <a:r>
              <a:rPr lang="tr-TR" sz="2000" b="1" dirty="0">
                <a:ln w="0"/>
                <a:solidFill>
                  <a:schemeClr val="bg1">
                    <a:lumMod val="75000"/>
                  </a:schemeClr>
                </a:solidFill>
                <a:effectLst>
                  <a:outerShdw blurRad="38100" dist="19050" dir="2700000" algn="tl" rotWithShape="0">
                    <a:schemeClr val="dk1">
                      <a:alpha val="40000"/>
                    </a:schemeClr>
                  </a:outerShdw>
                  <a:reflection blurRad="6350" stA="60000" endA="900" endPos="58000" dir="5400000" sy="-100000" algn="bl" rotWithShape="0"/>
                </a:effectLst>
                <a:latin typeface="Arial Black" panose="020B0A04020102020204" pitchFamily="34" charset="0"/>
              </a:rPr>
              <a:t> </a:t>
            </a:r>
            <a:r>
              <a:rPr lang="tr-TR" sz="2000" b="1" dirty="0" smtClean="0">
                <a:ln w="0"/>
                <a:solidFill>
                  <a:schemeClr val="bg1">
                    <a:lumMod val="75000"/>
                  </a:schemeClr>
                </a:solidFill>
                <a:effectLst>
                  <a:outerShdw blurRad="38100" dist="19050" dir="2700000" algn="tl" rotWithShape="0">
                    <a:schemeClr val="dk1">
                      <a:alpha val="40000"/>
                    </a:schemeClr>
                  </a:outerShdw>
                  <a:reflection blurRad="6350" stA="60000" endA="900" endPos="58000" dir="5400000" sy="-100000" algn="bl" rotWithShape="0"/>
                </a:effectLst>
                <a:latin typeface="Arial Black" panose="020B0A04020102020204" pitchFamily="34" charset="0"/>
              </a:rPr>
              <a:t/>
            </a:r>
            <a:br>
              <a:rPr lang="tr-TR" sz="2000" b="1" dirty="0" smtClean="0">
                <a:ln w="0"/>
                <a:solidFill>
                  <a:schemeClr val="bg1">
                    <a:lumMod val="75000"/>
                  </a:schemeClr>
                </a:solidFill>
                <a:effectLst>
                  <a:outerShdw blurRad="38100" dist="19050" dir="2700000" algn="tl" rotWithShape="0">
                    <a:schemeClr val="dk1">
                      <a:alpha val="40000"/>
                    </a:schemeClr>
                  </a:outerShdw>
                  <a:reflection blurRad="6350" stA="60000" endA="900" endPos="58000" dir="5400000" sy="-100000" algn="bl" rotWithShape="0"/>
                </a:effectLst>
                <a:latin typeface="Arial Black" panose="020B0A04020102020204" pitchFamily="34" charset="0"/>
              </a:rPr>
            </a:br>
            <a:endParaRPr lang="tr-TR" sz="1200" b="1" dirty="0">
              <a:solidFill>
                <a:schemeClr val="bg1">
                  <a:lumMod val="75000"/>
                </a:schemeClr>
              </a:solidFill>
              <a:effectLst>
                <a:outerShdw blurRad="38100" dist="19050" dir="2700000" algn="tl" rotWithShape="0">
                  <a:schemeClr val="dk1">
                    <a:alpha val="40000"/>
                  </a:schemeClr>
                </a:outerShdw>
                <a:reflection blurRad="6350" stA="60000" endA="900" endPos="58000" dir="5400000" sy="-100000" algn="bl" rotWithShape="0"/>
              </a:effectLst>
              <a:latin typeface="Arial Black" panose="020B0A04020102020204" pitchFamily="34" charset="0"/>
            </a:endParaRPr>
          </a:p>
        </p:txBody>
      </p:sp>
      <p:sp>
        <p:nvSpPr>
          <p:cNvPr id="7" name="Dikdörtgen 6"/>
          <p:cNvSpPr/>
          <p:nvPr/>
        </p:nvSpPr>
        <p:spPr>
          <a:xfrm>
            <a:off x="1097988" y="3356992"/>
            <a:ext cx="7218427" cy="1200329"/>
          </a:xfrm>
          <a:prstGeom prst="rect">
            <a:avLst/>
          </a:prstGeom>
        </p:spPr>
        <p:txBody>
          <a:bodyPr wrap="square">
            <a:spAutoFit/>
          </a:bodyPr>
          <a:lstStyle/>
          <a:p>
            <a:r>
              <a:rPr lang="tr-TR" sz="3200" dirty="0" smtClean="0">
                <a:solidFill>
                  <a:srgbClr val="C00000"/>
                </a:solidFill>
                <a:latin typeface="Impact" panose="020B0806030902050204" pitchFamily="34" charset="0"/>
              </a:rPr>
              <a:t>               </a:t>
            </a:r>
          </a:p>
          <a:p>
            <a:r>
              <a:rPr lang="tr-TR" sz="2000" dirty="0">
                <a:solidFill>
                  <a:srgbClr val="C00000"/>
                </a:solidFill>
                <a:latin typeface="Impact" panose="020B0806030902050204" pitchFamily="34" charset="0"/>
              </a:rPr>
              <a:t> </a:t>
            </a:r>
            <a:r>
              <a:rPr lang="tr-TR" sz="2000" dirty="0" smtClean="0">
                <a:solidFill>
                  <a:srgbClr val="C00000"/>
                </a:solidFill>
                <a:latin typeface="Impact" panose="020B0806030902050204" pitchFamily="34" charset="0"/>
              </a:rPr>
              <a:t>YATAY </a:t>
            </a:r>
            <a:r>
              <a:rPr lang="tr-TR" sz="2000" dirty="0">
                <a:solidFill>
                  <a:srgbClr val="C00000"/>
                </a:solidFill>
                <a:latin typeface="Impact" panose="020B0806030902050204" pitchFamily="34" charset="0"/>
              </a:rPr>
              <a:t>GEÇİŞ, MUAFİYET VE İNTİBAK </a:t>
            </a:r>
            <a:r>
              <a:rPr lang="tr-TR" sz="2000" dirty="0" smtClean="0">
                <a:solidFill>
                  <a:srgbClr val="C00000"/>
                </a:solidFill>
                <a:latin typeface="Impact" panose="020B0806030902050204" pitchFamily="34" charset="0"/>
              </a:rPr>
              <a:t>, ÇİFT ANADAL, YANDAL İŞLEMLERİ, </a:t>
            </a:r>
          </a:p>
          <a:p>
            <a:r>
              <a:rPr lang="tr-TR" sz="2000" dirty="0">
                <a:solidFill>
                  <a:srgbClr val="C00000"/>
                </a:solidFill>
                <a:latin typeface="Impact" panose="020B0806030902050204" pitchFamily="34" charset="0"/>
              </a:rPr>
              <a:t> </a:t>
            </a:r>
            <a:r>
              <a:rPr lang="tr-TR" sz="2000" dirty="0" smtClean="0">
                <a:solidFill>
                  <a:srgbClr val="C00000"/>
                </a:solidFill>
                <a:latin typeface="Impact" panose="020B0806030902050204" pitchFamily="34" charset="0"/>
              </a:rPr>
              <a:t>             DİSİPLİN SORUŞTURMALARI, YÖNETMELİK VE YÖNERGELER </a:t>
            </a:r>
            <a:endParaRPr lang="tr-TR" sz="2000" dirty="0">
              <a:solidFill>
                <a:srgbClr val="C00000"/>
              </a:solidFill>
            </a:endParaRPr>
          </a:p>
        </p:txBody>
      </p:sp>
      <p:pic>
        <p:nvPicPr>
          <p:cNvPr id="6" name="Resim 5"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225083" y="253219"/>
            <a:ext cx="1826637" cy="943534"/>
          </a:xfrm>
          <a:prstGeom prst="rect">
            <a:avLst/>
          </a:prstGeom>
          <a:noFill/>
          <a:ln>
            <a:noFill/>
          </a:ln>
        </p:spPr>
      </p:pic>
    </p:spTree>
    <p:extLst>
      <p:ext uri="{BB962C8B-B14F-4D97-AF65-F5344CB8AC3E}">
        <p14:creationId xmlns:p14="http://schemas.microsoft.com/office/powerpoint/2010/main" val="13012492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C00000"/>
                </a:solidFill>
              </a:rPr>
              <a:t>         </a:t>
            </a:r>
            <a:br>
              <a:rPr lang="tr-TR" b="1" dirty="0" smtClean="0">
                <a:solidFill>
                  <a:srgbClr val="C00000"/>
                </a:solidFill>
              </a:rPr>
            </a:br>
            <a:r>
              <a:rPr lang="tr-TR" b="1" dirty="0">
                <a:solidFill>
                  <a:srgbClr val="C00000"/>
                </a:solidFill>
              </a:rPr>
              <a:t/>
            </a:r>
            <a:br>
              <a:rPr lang="tr-TR" b="1" dirty="0">
                <a:solidFill>
                  <a:srgbClr val="C00000"/>
                </a:solidFill>
              </a:rPr>
            </a:br>
            <a:r>
              <a:rPr lang="tr-TR" b="1" dirty="0" smtClean="0">
                <a:solidFill>
                  <a:srgbClr val="C00000"/>
                </a:solidFill>
              </a:rPr>
              <a:t/>
            </a:r>
            <a:br>
              <a:rPr lang="tr-TR" b="1" dirty="0" smtClean="0">
                <a:solidFill>
                  <a:srgbClr val="C00000"/>
                </a:solidFill>
              </a:rPr>
            </a:br>
            <a:r>
              <a:rPr lang="tr-TR" b="1" dirty="0">
                <a:solidFill>
                  <a:srgbClr val="C00000"/>
                </a:solidFill>
              </a:rPr>
              <a:t/>
            </a:r>
            <a:br>
              <a:rPr lang="tr-TR" b="1" dirty="0">
                <a:solidFill>
                  <a:srgbClr val="C00000"/>
                </a:solidFill>
              </a:rPr>
            </a:br>
            <a:r>
              <a:rPr lang="tr-TR" b="1" dirty="0" smtClean="0">
                <a:solidFill>
                  <a:srgbClr val="C00000"/>
                </a:solidFill>
              </a:rPr>
              <a:t/>
            </a:r>
            <a:br>
              <a:rPr lang="tr-TR" b="1" dirty="0" smtClean="0">
                <a:solidFill>
                  <a:srgbClr val="C00000"/>
                </a:solidFill>
              </a:rPr>
            </a:br>
            <a:r>
              <a:rPr lang="tr-TR" b="1" dirty="0">
                <a:solidFill>
                  <a:srgbClr val="C00000"/>
                </a:solidFill>
              </a:rPr>
              <a:t/>
            </a:r>
            <a:br>
              <a:rPr lang="tr-TR" b="1" dirty="0">
                <a:solidFill>
                  <a:srgbClr val="C00000"/>
                </a:solidFill>
              </a:rPr>
            </a:br>
            <a:r>
              <a:rPr lang="tr-TR" b="1" dirty="0" smtClean="0">
                <a:solidFill>
                  <a:srgbClr val="C00000"/>
                </a:solidFill>
              </a:rPr>
              <a:t/>
            </a:r>
            <a:br>
              <a:rPr lang="tr-TR" b="1" dirty="0" smtClean="0">
                <a:solidFill>
                  <a:srgbClr val="C00000"/>
                </a:solidFill>
              </a:rPr>
            </a:br>
            <a:r>
              <a:rPr lang="tr-TR" b="1" dirty="0">
                <a:solidFill>
                  <a:srgbClr val="C00000"/>
                </a:solidFill>
              </a:rPr>
              <a:t/>
            </a:r>
            <a:br>
              <a:rPr lang="tr-TR" b="1" dirty="0">
                <a:solidFill>
                  <a:srgbClr val="C00000"/>
                </a:solidFill>
              </a:rPr>
            </a:br>
            <a:r>
              <a:rPr lang="tr-TR" b="1" dirty="0" smtClean="0">
                <a:solidFill>
                  <a:srgbClr val="C00000"/>
                </a:solidFill>
              </a:rPr>
              <a:t/>
            </a:r>
            <a:br>
              <a:rPr lang="tr-TR" b="1" dirty="0" smtClean="0">
                <a:solidFill>
                  <a:srgbClr val="C00000"/>
                </a:solidFill>
              </a:rPr>
            </a:br>
            <a:r>
              <a:rPr lang="tr-TR" b="1" dirty="0">
                <a:solidFill>
                  <a:srgbClr val="C00000"/>
                </a:solidFill>
              </a:rPr>
              <a:t> </a:t>
            </a:r>
            <a:r>
              <a:rPr lang="tr-TR" b="1" dirty="0" smtClean="0">
                <a:solidFill>
                  <a:srgbClr val="C00000"/>
                </a:solidFill>
              </a:rPr>
              <a:t>              KURUM İÇİ YATAY GEÇİŞ</a:t>
            </a:r>
            <a:endParaRPr lang="tr-TR" b="1" dirty="0">
              <a:solidFill>
                <a:srgbClr val="C00000"/>
              </a:solidFill>
            </a:endParaRPr>
          </a:p>
        </p:txBody>
      </p:sp>
      <p:sp>
        <p:nvSpPr>
          <p:cNvPr id="3" name="İçerik Yer Tutucusu 2"/>
          <p:cNvSpPr>
            <a:spLocks noGrp="1"/>
          </p:cNvSpPr>
          <p:nvPr>
            <p:ph idx="1"/>
          </p:nvPr>
        </p:nvSpPr>
        <p:spPr/>
        <p:txBody>
          <a:bodyPr/>
          <a:lstStyle/>
          <a:p>
            <a:endParaRPr lang="tr-TR"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1466850" cy="638175"/>
          </a:xfrm>
          <a:prstGeom prst="rect">
            <a:avLst/>
          </a:prstGeom>
          <a:noFill/>
          <a:ln>
            <a:noFill/>
          </a:ln>
        </p:spPr>
      </p:pic>
    </p:spTree>
    <p:extLst>
      <p:ext uri="{BB962C8B-B14F-4D97-AF65-F5344CB8AC3E}">
        <p14:creationId xmlns:p14="http://schemas.microsoft.com/office/powerpoint/2010/main" val="29007476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ağa Bükülü Ok 4"/>
          <p:cNvSpPr/>
          <p:nvPr/>
        </p:nvSpPr>
        <p:spPr>
          <a:xfrm>
            <a:off x="557897" y="3424615"/>
            <a:ext cx="1588519" cy="2012464"/>
          </a:xfrm>
          <a:prstGeom prst="curvedRightArrow">
            <a:avLst>
              <a:gd name="adj1" fmla="val 25000"/>
              <a:gd name="adj2" fmla="val 34698"/>
              <a:gd name="adj3" fmla="val 25000"/>
            </a:avLst>
          </a:prstGeom>
          <a:solidFill>
            <a:srgbClr val="C00000"/>
          </a:solidFill>
          <a:ln>
            <a:solidFill>
              <a:srgbClr val="237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Sağa Bükülü Ok 8"/>
          <p:cNvSpPr/>
          <p:nvPr/>
        </p:nvSpPr>
        <p:spPr>
          <a:xfrm flipH="1">
            <a:off x="7166358" y="3619063"/>
            <a:ext cx="1296144" cy="2045608"/>
          </a:xfrm>
          <a:prstGeom prst="curvedRightArrow">
            <a:avLst/>
          </a:prstGeom>
          <a:solidFill>
            <a:srgbClr val="002060"/>
          </a:solidFill>
          <a:ln>
            <a:solidFill>
              <a:srgbClr val="237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 name="Dikdörtgen 1"/>
          <p:cNvSpPr/>
          <p:nvPr/>
        </p:nvSpPr>
        <p:spPr>
          <a:xfrm>
            <a:off x="2791974" y="4913859"/>
            <a:ext cx="4028105" cy="523220"/>
          </a:xfrm>
          <a:prstGeom prst="rect">
            <a:avLst/>
          </a:prstGeom>
        </p:spPr>
        <p:txBody>
          <a:bodyPr wrap="square">
            <a:spAutoFit/>
          </a:bodyPr>
          <a:lstStyle/>
          <a:p>
            <a:pPr algn="ctr"/>
            <a:r>
              <a:rPr lang="tr-TR" sz="2800" dirty="0">
                <a:ln w="18415" cmpd="sng">
                  <a:solidFill>
                    <a:schemeClr val="tx1"/>
                  </a:solidFill>
                  <a:prstDash val="solid"/>
                </a:ln>
                <a:solidFill>
                  <a:srgbClr val="007DDA"/>
                </a:solidFill>
                <a:effectLst>
                  <a:outerShdw blurRad="63500" dir="3600000" algn="tl" rotWithShape="0">
                    <a:srgbClr val="000000">
                      <a:alpha val="70000"/>
                    </a:srgbClr>
                  </a:outerShdw>
                </a:effectLst>
              </a:rPr>
              <a:t>Yatay </a:t>
            </a:r>
            <a:r>
              <a:rPr lang="tr-TR" sz="2800" dirty="0" smtClean="0">
                <a:ln w="18415" cmpd="sng">
                  <a:solidFill>
                    <a:schemeClr val="tx1"/>
                  </a:solidFill>
                  <a:prstDash val="solid"/>
                </a:ln>
                <a:solidFill>
                  <a:srgbClr val="007DDA"/>
                </a:solidFill>
                <a:effectLst>
                  <a:outerShdw blurRad="63500" dir="3600000" algn="tl" rotWithShape="0">
                    <a:srgbClr val="000000">
                      <a:alpha val="70000"/>
                    </a:srgbClr>
                  </a:outerShdw>
                </a:effectLst>
              </a:rPr>
              <a:t>Geçiş </a:t>
            </a:r>
            <a:r>
              <a:rPr lang="tr-TR" sz="2800" dirty="0">
                <a:ln w="18415" cmpd="sng">
                  <a:solidFill>
                    <a:schemeClr val="tx1"/>
                  </a:solidFill>
                  <a:prstDash val="solid"/>
                </a:ln>
                <a:solidFill>
                  <a:srgbClr val="007DDA"/>
                </a:solidFill>
                <a:effectLst>
                  <a:outerShdw blurRad="63500" dir="3600000" algn="tl" rotWithShape="0">
                    <a:srgbClr val="000000">
                      <a:alpha val="70000"/>
                    </a:srgbClr>
                  </a:outerShdw>
                </a:effectLst>
              </a:rPr>
              <a:t>yapılabilir </a:t>
            </a:r>
            <a:endParaRPr lang="tr-TR" sz="2800" b="1" dirty="0">
              <a:ln w="18415" cmpd="sng">
                <a:solidFill>
                  <a:schemeClr val="tx1"/>
                </a:solidFill>
                <a:prstDash val="solid"/>
              </a:ln>
              <a:solidFill>
                <a:srgbClr val="007DDA"/>
              </a:solidFill>
              <a:effectLst>
                <a:outerShdw blurRad="63500" dir="3600000" algn="tl" rotWithShape="0">
                  <a:srgbClr val="000000">
                    <a:alpha val="70000"/>
                  </a:srgbClr>
                </a:outerShdw>
              </a:effectLst>
            </a:endParaRPr>
          </a:p>
        </p:txBody>
      </p:sp>
      <p:pic>
        <p:nvPicPr>
          <p:cNvPr id="14" name="Resim 13"/>
          <p:cNvPicPr>
            <a:picLocks noChangeAspect="1"/>
          </p:cNvPicPr>
          <p:nvPr/>
        </p:nvPicPr>
        <p:blipFill rotWithShape="1">
          <a:blip r:embed="rId2" cstate="print">
            <a:extLst>
              <a:ext uri="{28A0092B-C50C-407E-A947-70E740481C1C}">
                <a14:useLocalDpi xmlns:a14="http://schemas.microsoft.com/office/drawing/2010/main" val="0"/>
              </a:ext>
            </a:extLst>
          </a:blip>
          <a:srcRect t="5659" r="5657"/>
          <a:stretch/>
        </p:blipFill>
        <p:spPr>
          <a:xfrm>
            <a:off x="4192753" y="5700394"/>
            <a:ext cx="713808" cy="71103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0" name="Unvan 1"/>
          <p:cNvSpPr txBox="1">
            <a:spLocks/>
          </p:cNvSpPr>
          <p:nvPr/>
        </p:nvSpPr>
        <p:spPr>
          <a:xfrm>
            <a:off x="1907703" y="476672"/>
            <a:ext cx="5576279" cy="861775"/>
          </a:xfrm>
          <a:prstGeom prst="rect">
            <a:avLst/>
          </a:prstGeom>
          <a:gradFill>
            <a:gsLst>
              <a:gs pos="0">
                <a:srgbClr val="126489"/>
              </a:gs>
              <a:gs pos="95000">
                <a:srgbClr val="9BC9FB"/>
              </a:gs>
              <a:gs pos="7000">
                <a:srgbClr val="9BC9FB"/>
              </a:gs>
              <a:gs pos="100000">
                <a:srgbClr val="00518E"/>
              </a:gs>
            </a:gsLst>
            <a:lin ang="0" scaled="0"/>
          </a:gradFill>
          <a:ln>
            <a:noFill/>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12700">
            <a:bevelT w="38100" h="25400"/>
            <a:contourClr>
              <a:srgbClr val="00518E"/>
            </a:contourClr>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tr-TR" dirty="0" smtClean="0">
                <a:solidFill>
                  <a:srgbClr val="00518E"/>
                </a:solidFill>
              </a:rPr>
              <a:t>                    </a:t>
            </a:r>
            <a:r>
              <a:rPr lang="tr-TR" dirty="0" smtClean="0">
                <a:solidFill>
                  <a:srgbClr val="00518E"/>
                </a:solidFill>
                <a:latin typeface="Impact" panose="020B0806030902050204" pitchFamily="34" charset="0"/>
              </a:rPr>
              <a:t/>
            </a:r>
            <a:br>
              <a:rPr lang="tr-TR" dirty="0" smtClean="0">
                <a:solidFill>
                  <a:srgbClr val="00518E"/>
                </a:solidFill>
                <a:latin typeface="Impact" panose="020B0806030902050204" pitchFamily="34" charset="0"/>
              </a:rPr>
            </a:br>
            <a:r>
              <a:rPr lang="tr-TR" sz="3600" dirty="0" smtClean="0">
                <a:solidFill>
                  <a:srgbClr val="00518E"/>
                </a:solidFill>
                <a:latin typeface="Impact" panose="020B0806030902050204" pitchFamily="34" charset="0"/>
              </a:rPr>
              <a:t/>
            </a:r>
            <a:br>
              <a:rPr lang="tr-TR" sz="3600" dirty="0" smtClean="0">
                <a:solidFill>
                  <a:srgbClr val="00518E"/>
                </a:solidFill>
                <a:latin typeface="Impact" panose="020B0806030902050204" pitchFamily="34" charset="0"/>
              </a:rPr>
            </a:br>
            <a:r>
              <a:rPr lang="tr-TR" sz="3600" dirty="0" smtClean="0">
                <a:solidFill>
                  <a:srgbClr val="00518E"/>
                </a:solidFill>
                <a:latin typeface="Impact" panose="020B0806030902050204" pitchFamily="34" charset="0"/>
              </a:rPr>
              <a:t>                         </a:t>
            </a:r>
            <a:r>
              <a:rPr lang="en-US" sz="3600" dirty="0" smtClean="0">
                <a:solidFill>
                  <a:srgbClr val="00518E"/>
                </a:solidFill>
                <a:latin typeface="Impact" panose="020B0806030902050204" pitchFamily="34" charset="0"/>
              </a:rPr>
              <a:t>                                                        </a:t>
            </a:r>
          </a:p>
          <a:p>
            <a:pPr algn="ctr"/>
            <a:endParaRPr lang="en-US" sz="3600" dirty="0">
              <a:solidFill>
                <a:srgbClr val="C00000"/>
              </a:solidFill>
              <a:latin typeface="Impact" panose="020B0806030902050204" pitchFamily="34" charset="0"/>
            </a:endParaRPr>
          </a:p>
          <a:p>
            <a:pPr algn="ctr"/>
            <a:r>
              <a:rPr lang="en-US" sz="3600" dirty="0" smtClean="0">
                <a:solidFill>
                  <a:srgbClr val="C00000"/>
                </a:solidFill>
                <a:latin typeface="Impact" panose="020B0806030902050204" pitchFamily="34" charset="0"/>
              </a:rPr>
              <a:t>                          </a:t>
            </a:r>
            <a:endParaRPr lang="tr-TR" sz="3600" dirty="0" smtClean="0">
              <a:solidFill>
                <a:srgbClr val="C00000"/>
              </a:solidFill>
              <a:latin typeface="Impact" panose="020B0806030902050204" pitchFamily="34" charset="0"/>
            </a:endParaRPr>
          </a:p>
          <a:p>
            <a:pPr algn="ctr">
              <a:lnSpc>
                <a:spcPct val="120000"/>
              </a:lnSpc>
            </a:pPr>
            <a:r>
              <a:rPr lang="tr-TR" sz="8000" dirty="0" smtClean="0">
                <a:solidFill>
                  <a:srgbClr val="C00000"/>
                </a:solidFill>
                <a:latin typeface="Impact" panose="020B0806030902050204" pitchFamily="34" charset="0"/>
              </a:rPr>
              <a:t>KURUM İÇİ (PROGRAMLAR / BÖLÜMLER ARASI)               YATAY GEÇİŞ BAŞVURU ESASLARI        </a:t>
            </a:r>
            <a:r>
              <a:rPr lang="tr-TR" sz="6800" dirty="0" smtClean="0">
                <a:solidFill>
                  <a:srgbClr val="00518E"/>
                </a:solidFill>
                <a:latin typeface="Impact" panose="020B0806030902050204" pitchFamily="34" charset="0"/>
              </a:rPr>
              <a:t/>
            </a:r>
            <a:br>
              <a:rPr lang="tr-TR" sz="6800" dirty="0" smtClean="0">
                <a:solidFill>
                  <a:srgbClr val="00518E"/>
                </a:solidFill>
                <a:latin typeface="Impact" panose="020B0806030902050204" pitchFamily="34" charset="0"/>
              </a:rPr>
            </a:br>
            <a:r>
              <a:rPr lang="tr-TR" sz="6800" dirty="0" smtClean="0">
                <a:solidFill>
                  <a:srgbClr val="00518E"/>
                </a:solidFill>
                <a:latin typeface="Impact" panose="020B0806030902050204" pitchFamily="34" charset="0"/>
              </a:rPr>
              <a:t/>
            </a:r>
            <a:br>
              <a:rPr lang="tr-TR" sz="6800" dirty="0" smtClean="0">
                <a:solidFill>
                  <a:srgbClr val="00518E"/>
                </a:solidFill>
                <a:latin typeface="Impact" panose="020B0806030902050204" pitchFamily="34" charset="0"/>
              </a:rPr>
            </a:br>
            <a:r>
              <a:rPr lang="tr-TR" sz="2000" dirty="0" smtClean="0">
                <a:solidFill>
                  <a:srgbClr val="00518E"/>
                </a:solidFill>
                <a:latin typeface="Impact" panose="020B0806030902050204" pitchFamily="34" charset="0"/>
              </a:rPr>
              <a:t>                                                   </a:t>
            </a:r>
            <a:r>
              <a:rPr lang="en-US" sz="2000" dirty="0" smtClean="0">
                <a:solidFill>
                  <a:srgbClr val="00518E"/>
                </a:solidFill>
                <a:latin typeface="Impact" panose="020B0806030902050204" pitchFamily="34" charset="0"/>
              </a:rPr>
              <a:t>     </a:t>
            </a:r>
            <a:r>
              <a:rPr lang="tr-TR" sz="2000" dirty="0" smtClean="0">
                <a:solidFill>
                  <a:srgbClr val="00518E"/>
                </a:solidFill>
                <a:latin typeface="Arial Black" panose="020B0A04020102020204" pitchFamily="34" charset="0"/>
              </a:rPr>
              <a:t/>
            </a:r>
            <a:br>
              <a:rPr lang="tr-TR" sz="2000" dirty="0" smtClean="0">
                <a:solidFill>
                  <a:srgbClr val="00518E"/>
                </a:solidFill>
                <a:latin typeface="Arial Black" panose="020B0A04020102020204" pitchFamily="34" charset="0"/>
              </a:rPr>
            </a:br>
            <a:endParaRPr lang="tr-TR" sz="2000" dirty="0">
              <a:solidFill>
                <a:srgbClr val="00518E"/>
              </a:solidFill>
              <a:latin typeface="Arial Black" panose="020B0A04020102020204" pitchFamily="34" charset="0"/>
            </a:endParaRPr>
          </a:p>
        </p:txBody>
      </p:sp>
      <p:grpSp>
        <p:nvGrpSpPr>
          <p:cNvPr id="11" name="Grup 10"/>
          <p:cNvGrpSpPr/>
          <p:nvPr/>
        </p:nvGrpSpPr>
        <p:grpSpPr>
          <a:xfrm>
            <a:off x="4640511" y="1720783"/>
            <a:ext cx="3315865" cy="2810739"/>
            <a:chOff x="4968562" y="3428276"/>
            <a:chExt cx="3558891" cy="2810739"/>
          </a:xfrm>
          <a:solidFill>
            <a:srgbClr val="92D050"/>
          </a:solidFill>
          <a:scene3d>
            <a:camera prst="orthographicFront">
              <a:rot lat="0" lon="0" rev="0"/>
            </a:camera>
            <a:lightRig rig="balanced" dir="t">
              <a:rot lat="0" lon="0" rev="8700000"/>
            </a:lightRig>
          </a:scene3d>
        </p:grpSpPr>
        <p:sp>
          <p:nvSpPr>
            <p:cNvPr id="15" name="Oval 14"/>
            <p:cNvSpPr/>
            <p:nvPr/>
          </p:nvSpPr>
          <p:spPr>
            <a:xfrm>
              <a:off x="4968562" y="3428276"/>
              <a:ext cx="3558891" cy="2810739"/>
            </a:xfrm>
            <a:prstGeom prst="ellipse">
              <a:avLst/>
            </a:prstGeom>
            <a:grpFill/>
            <a:ln>
              <a:noFill/>
            </a:ln>
            <a:effectLst>
              <a:outerShdw blurRad="44450" dist="27940" dir="5400000" algn="ctr">
                <a:srgbClr val="000000">
                  <a:alpha val="32000"/>
                </a:srgbClr>
              </a:outerShdw>
            </a:effectLst>
            <a:sp3d>
              <a:bevelT w="190500" h="38100"/>
            </a:sp3d>
          </p:spPr>
          <p:style>
            <a:lnRef idx="0">
              <a:scrgbClr r="0" g="0" b="0"/>
            </a:lnRef>
            <a:fillRef idx="1">
              <a:scrgbClr r="0" g="0" b="0"/>
            </a:fillRef>
            <a:effectRef idx="2">
              <a:schemeClr val="accent1">
                <a:hueOff val="0"/>
                <a:satOff val="0"/>
                <a:lumOff val="0"/>
                <a:alphaOff val="0"/>
              </a:schemeClr>
            </a:effectRef>
            <a:fontRef idx="minor">
              <a:schemeClr val="lt1"/>
            </a:fontRef>
          </p:style>
        </p:sp>
        <p:sp>
          <p:nvSpPr>
            <p:cNvPr id="16" name="Oval 4"/>
            <p:cNvSpPr txBox="1"/>
            <p:nvPr/>
          </p:nvSpPr>
          <p:spPr>
            <a:xfrm>
              <a:off x="5489750" y="3839899"/>
              <a:ext cx="2516515" cy="198749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defTabSz="666750">
                <a:lnSpc>
                  <a:spcPct val="90000"/>
                </a:lnSpc>
                <a:spcBef>
                  <a:spcPct val="0"/>
                </a:spcBef>
                <a:spcAft>
                  <a:spcPct val="35000"/>
                </a:spcAft>
              </a:pPr>
              <a:r>
                <a:rPr lang="tr-TR" sz="1600" b="1" dirty="0">
                  <a:solidFill>
                    <a:schemeClr val="tx1"/>
                  </a:solidFill>
                </a:rPr>
                <a:t>Farklı fakülte, yüksekokul, konservatuar ve meslek yüksekokul bünyesindeki eşdeğer düzeyde diploma programlarına</a:t>
              </a:r>
            </a:p>
            <a:p>
              <a:pPr lvl="0" algn="ctr" defTabSz="666750" rtl="0">
                <a:lnSpc>
                  <a:spcPct val="90000"/>
                </a:lnSpc>
                <a:spcBef>
                  <a:spcPct val="0"/>
                </a:spcBef>
                <a:spcAft>
                  <a:spcPct val="35000"/>
                </a:spcAft>
              </a:pPr>
              <a:endParaRPr lang="tr-TR" sz="1700" b="1" kern="1200" dirty="0"/>
            </a:p>
          </p:txBody>
        </p:sp>
      </p:grpSp>
      <p:grpSp>
        <p:nvGrpSpPr>
          <p:cNvPr id="17" name="Grup 16"/>
          <p:cNvGrpSpPr/>
          <p:nvPr/>
        </p:nvGrpSpPr>
        <p:grpSpPr>
          <a:xfrm>
            <a:off x="1134041" y="1720783"/>
            <a:ext cx="3315865" cy="2810739"/>
            <a:chOff x="4968562" y="3428276"/>
            <a:chExt cx="3558891" cy="2810739"/>
          </a:xfrm>
          <a:solidFill>
            <a:srgbClr val="F6A8B5"/>
          </a:solidFill>
          <a:scene3d>
            <a:camera prst="orthographicFront">
              <a:rot lat="0" lon="0" rev="0"/>
            </a:camera>
            <a:lightRig rig="balanced" dir="t">
              <a:rot lat="0" lon="0" rev="8700000"/>
            </a:lightRig>
          </a:scene3d>
        </p:grpSpPr>
        <p:sp>
          <p:nvSpPr>
            <p:cNvPr id="18" name="Oval 17"/>
            <p:cNvSpPr/>
            <p:nvPr/>
          </p:nvSpPr>
          <p:spPr>
            <a:xfrm>
              <a:off x="4968562" y="3428276"/>
              <a:ext cx="3558891" cy="2810739"/>
            </a:xfrm>
            <a:prstGeom prst="ellipse">
              <a:avLst/>
            </a:prstGeom>
            <a:grpFill/>
            <a:ln>
              <a:noFill/>
            </a:ln>
            <a:effectLst>
              <a:outerShdw blurRad="44450" dist="27940" dir="5400000" algn="ctr">
                <a:srgbClr val="000000">
                  <a:alpha val="32000"/>
                </a:srgbClr>
              </a:outerShdw>
            </a:effectLst>
            <a:sp3d>
              <a:bevelT w="190500" h="38100"/>
            </a:sp3d>
          </p:spPr>
          <p:style>
            <a:lnRef idx="0">
              <a:scrgbClr r="0" g="0" b="0"/>
            </a:lnRef>
            <a:fillRef idx="1">
              <a:scrgbClr r="0" g="0" b="0"/>
            </a:fillRef>
            <a:effectRef idx="2">
              <a:schemeClr val="accent1">
                <a:hueOff val="0"/>
                <a:satOff val="0"/>
                <a:lumOff val="0"/>
                <a:alphaOff val="0"/>
              </a:schemeClr>
            </a:effectRef>
            <a:fontRef idx="minor">
              <a:schemeClr val="lt1"/>
            </a:fontRef>
          </p:style>
        </p:sp>
        <p:sp>
          <p:nvSpPr>
            <p:cNvPr id="19" name="Oval 4"/>
            <p:cNvSpPr txBox="1"/>
            <p:nvPr/>
          </p:nvSpPr>
          <p:spPr>
            <a:xfrm>
              <a:off x="5489750" y="3839899"/>
              <a:ext cx="2516515" cy="198749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a:r>
                <a:rPr lang="tr-TR" sz="1600" b="1" dirty="0">
                  <a:solidFill>
                    <a:schemeClr val="tx1"/>
                  </a:solidFill>
                </a:rPr>
                <a:t>Aynı </a:t>
              </a:r>
              <a:r>
                <a:rPr lang="tr-TR" sz="1600" b="1" dirty="0" smtClean="0">
                  <a:solidFill>
                    <a:schemeClr val="tx1"/>
                  </a:solidFill>
                </a:rPr>
                <a:t>fakülte</a:t>
              </a:r>
              <a:r>
                <a:rPr lang="tr-TR" sz="1600" b="1" dirty="0">
                  <a:solidFill>
                    <a:schemeClr val="tx1"/>
                  </a:solidFill>
                </a:rPr>
                <a:t>, yüksekokul, konservatuar ve meslek yüksekokulun kendi bünyesindeki programlara</a:t>
              </a:r>
            </a:p>
            <a:p>
              <a:pPr lvl="0" algn="ctr" defTabSz="666750" rtl="0">
                <a:lnSpc>
                  <a:spcPct val="90000"/>
                </a:lnSpc>
                <a:spcBef>
                  <a:spcPct val="0"/>
                </a:spcBef>
                <a:spcAft>
                  <a:spcPct val="35000"/>
                </a:spcAft>
              </a:pPr>
              <a:endParaRPr lang="tr-TR" sz="1700" b="1" kern="1200" dirty="0">
                <a:solidFill>
                  <a:schemeClr val="bg1">
                    <a:lumMod val="95000"/>
                  </a:schemeClr>
                </a:solidFill>
              </a:endParaRPr>
            </a:p>
          </p:txBody>
        </p:sp>
      </p:grpSp>
      <p:pic>
        <p:nvPicPr>
          <p:cNvPr id="13" name="Resim 12" descr="gedik_imzaTR"/>
          <p:cNvPicPr/>
          <p:nvPr/>
        </p:nvPicPr>
        <p:blipFill>
          <a:blip r:embed="rId3">
            <a:extLst>
              <a:ext uri="{28A0092B-C50C-407E-A947-70E740481C1C}">
                <a14:useLocalDpi xmlns:a14="http://schemas.microsoft.com/office/drawing/2010/main" val="0"/>
              </a:ext>
            </a:extLst>
          </a:blip>
          <a:srcRect/>
          <a:stretch>
            <a:fillRect/>
          </a:stretch>
        </p:blipFill>
        <p:spPr bwMode="auto">
          <a:xfrm>
            <a:off x="152789" y="343389"/>
            <a:ext cx="1466850" cy="638175"/>
          </a:xfrm>
          <a:prstGeom prst="rect">
            <a:avLst/>
          </a:prstGeom>
          <a:noFill/>
          <a:ln>
            <a:noFill/>
          </a:ln>
        </p:spPr>
      </p:pic>
    </p:spTree>
    <p:extLst>
      <p:ext uri="{BB962C8B-B14F-4D97-AF65-F5344CB8AC3E}">
        <p14:creationId xmlns:p14="http://schemas.microsoft.com/office/powerpoint/2010/main" val="1939663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7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4750"/>
                            </p:stCondLst>
                            <p:childTnLst>
                              <p:par>
                                <p:cTn id="27" presetID="6" presetClass="entr" presetSubtype="16" fill="hold" grpId="0" nodeType="afterEffect">
                                  <p:stCondLst>
                                    <p:cond delay="25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par>
                          <p:cTn id="30" fill="hold">
                            <p:stCondLst>
                              <p:cond delay="7000"/>
                            </p:stCondLst>
                            <p:childTnLst>
                              <p:par>
                                <p:cTn id="31" presetID="42"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p:cNvGrpSpPr/>
          <p:nvPr/>
        </p:nvGrpSpPr>
        <p:grpSpPr>
          <a:xfrm>
            <a:off x="2036998" y="251053"/>
            <a:ext cx="4929845" cy="3465980"/>
            <a:chOff x="1872207" y="194246"/>
            <a:chExt cx="4929845" cy="3710935"/>
          </a:xfrm>
          <a:solidFill>
            <a:srgbClr val="F6A8B5"/>
          </a:solidFill>
          <a:scene3d>
            <a:camera prst="orthographicFront">
              <a:rot lat="0" lon="0" rev="0"/>
            </a:camera>
            <a:lightRig rig="balanced" dir="t">
              <a:rot lat="0" lon="0" rev="8700000"/>
            </a:lightRig>
          </a:scene3d>
        </p:grpSpPr>
        <p:sp>
          <p:nvSpPr>
            <p:cNvPr id="6" name="Oval 5"/>
            <p:cNvSpPr/>
            <p:nvPr/>
          </p:nvSpPr>
          <p:spPr>
            <a:xfrm>
              <a:off x="1872207" y="194246"/>
              <a:ext cx="4929845" cy="3710935"/>
            </a:xfrm>
            <a:prstGeom prst="ellipse">
              <a:avLst/>
            </a:prstGeom>
            <a:grpFill/>
            <a:ln>
              <a:solidFill>
                <a:srgbClr val="237CCE"/>
              </a:solid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7" name="Oval 4"/>
            <p:cNvSpPr txBox="1"/>
            <p:nvPr/>
          </p:nvSpPr>
          <p:spPr>
            <a:xfrm>
              <a:off x="2594166" y="737700"/>
              <a:ext cx="3485927" cy="2624027"/>
            </a:xfrm>
            <a:prstGeom prst="rect">
              <a:avLst/>
            </a:prstGeom>
            <a:grpFill/>
            <a:ln>
              <a:solidFill>
                <a:srgbClr val="237CCE"/>
              </a:solid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just" defTabSz="666750" rtl="0">
                <a:lnSpc>
                  <a:spcPct val="90000"/>
                </a:lnSpc>
                <a:spcBef>
                  <a:spcPct val="0"/>
                </a:spcBef>
                <a:spcAft>
                  <a:spcPct val="35000"/>
                </a:spcAft>
              </a:pPr>
              <a:r>
                <a:rPr lang="tr-TR" b="1" kern="1200" dirty="0" smtClean="0">
                  <a:solidFill>
                    <a:schemeClr val="tx1"/>
                  </a:solidFill>
                </a:rPr>
                <a:t>Vakıf Üniversitelerindeki kurum içi yatay geçişlerde öğrenci bursundan feragat etmiş sayılır. Kurum içi veya kurumlar arası yatay geçişlerde burs veya indirim  verme yetkisi Üniversitelere aittir.</a:t>
              </a:r>
              <a:endParaRPr lang="tr-TR" b="1" kern="1200" dirty="0">
                <a:solidFill>
                  <a:schemeClr val="tx1"/>
                </a:solidFill>
              </a:endParaRPr>
            </a:p>
          </p:txBody>
        </p:sp>
      </p:grpSp>
      <p:grpSp>
        <p:nvGrpSpPr>
          <p:cNvPr id="8" name="Grup 7"/>
          <p:cNvGrpSpPr/>
          <p:nvPr/>
        </p:nvGrpSpPr>
        <p:grpSpPr>
          <a:xfrm>
            <a:off x="467544" y="3926521"/>
            <a:ext cx="3550202" cy="2454807"/>
            <a:chOff x="50195" y="3393471"/>
            <a:chExt cx="3550202" cy="2718320"/>
          </a:xfrm>
          <a:solidFill>
            <a:schemeClr val="accent3">
              <a:lumMod val="60000"/>
              <a:lumOff val="40000"/>
            </a:schemeClr>
          </a:solidFill>
          <a:scene3d>
            <a:camera prst="orthographicFront">
              <a:rot lat="0" lon="0" rev="0"/>
            </a:camera>
            <a:lightRig rig="balanced" dir="t">
              <a:rot lat="0" lon="0" rev="8700000"/>
            </a:lightRig>
          </a:scene3d>
        </p:grpSpPr>
        <p:sp>
          <p:nvSpPr>
            <p:cNvPr id="9" name="Oval 8"/>
            <p:cNvSpPr/>
            <p:nvPr/>
          </p:nvSpPr>
          <p:spPr>
            <a:xfrm>
              <a:off x="50195" y="3393471"/>
              <a:ext cx="3550202" cy="2718320"/>
            </a:xfrm>
            <a:prstGeom prst="ellipse">
              <a:avLst/>
            </a:prstGeom>
            <a:grpFill/>
            <a:ln>
              <a:solidFill>
                <a:schemeClr val="accent2">
                  <a:lumMod val="60000"/>
                  <a:lumOff val="40000"/>
                </a:schemeClr>
              </a:solid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10" name="Oval 4"/>
            <p:cNvSpPr txBox="1"/>
            <p:nvPr/>
          </p:nvSpPr>
          <p:spPr>
            <a:xfrm>
              <a:off x="570110" y="3791560"/>
              <a:ext cx="2510372" cy="1922142"/>
            </a:xfrm>
            <a:prstGeom prst="rect">
              <a:avLst/>
            </a:prstGeom>
            <a:grpFill/>
            <a:ln>
              <a:solidFill>
                <a:schemeClr val="accent2">
                  <a:lumMod val="60000"/>
                  <a:lumOff val="40000"/>
                </a:schemeClr>
              </a:solid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defTabSz="666750" rtl="0">
                <a:lnSpc>
                  <a:spcPct val="90000"/>
                </a:lnSpc>
                <a:spcBef>
                  <a:spcPct val="0"/>
                </a:spcBef>
                <a:spcAft>
                  <a:spcPct val="35000"/>
                </a:spcAft>
              </a:pPr>
              <a:r>
                <a:rPr lang="tr-TR" sz="1600" b="1" kern="1200" dirty="0" smtClean="0">
                  <a:solidFill>
                    <a:schemeClr val="tx1"/>
                  </a:solidFill>
                </a:rPr>
                <a:t>Öğrenci ikinci yarıyıldan başlamak ve beşinci yarıyıl dahil olmak üzere yatay geçiş başvurusunda bulunabilir</a:t>
              </a:r>
              <a:r>
                <a:rPr lang="tr-TR" sz="1500" b="1" kern="1200" dirty="0" smtClean="0">
                  <a:solidFill>
                    <a:schemeClr val="tx1"/>
                  </a:solidFill>
                </a:rPr>
                <a:t>. </a:t>
              </a:r>
              <a:endParaRPr lang="tr-TR" sz="1500" b="1" kern="1200" dirty="0">
                <a:solidFill>
                  <a:schemeClr val="tx1"/>
                </a:solidFill>
              </a:endParaRPr>
            </a:p>
          </p:txBody>
        </p:sp>
      </p:grpSp>
      <p:grpSp>
        <p:nvGrpSpPr>
          <p:cNvPr id="11" name="Grup 10"/>
          <p:cNvGrpSpPr/>
          <p:nvPr/>
        </p:nvGrpSpPr>
        <p:grpSpPr>
          <a:xfrm>
            <a:off x="5141838" y="3834103"/>
            <a:ext cx="3558891" cy="2691242"/>
            <a:chOff x="4968562" y="3428276"/>
            <a:chExt cx="3558891" cy="2810739"/>
          </a:xfrm>
          <a:solidFill>
            <a:srgbClr val="00B050"/>
          </a:solidFill>
          <a:scene3d>
            <a:camera prst="orthographicFront">
              <a:rot lat="0" lon="0" rev="0"/>
            </a:camera>
            <a:lightRig rig="contrasting" dir="t">
              <a:rot lat="0" lon="0" rev="1200000"/>
            </a:lightRig>
          </a:scene3d>
        </p:grpSpPr>
        <p:sp>
          <p:nvSpPr>
            <p:cNvPr id="12" name="Oval 11"/>
            <p:cNvSpPr/>
            <p:nvPr/>
          </p:nvSpPr>
          <p:spPr>
            <a:xfrm>
              <a:off x="4968562" y="3428276"/>
              <a:ext cx="3558891" cy="2810739"/>
            </a:xfrm>
            <a:prstGeom prst="ellipse">
              <a:avLst/>
            </a:prstGeom>
            <a:grpFill/>
            <a:ln>
              <a:noFill/>
            </a:ln>
            <a:sp3d contourW="19050" prstMaterial="metal">
              <a:bevelT w="88900" h="203200"/>
              <a:bevelB w="165100" h="254000"/>
              <a:contourClr>
                <a:srgbClr val="92D050"/>
              </a:contourClr>
            </a:sp3d>
          </p:spPr>
          <p:style>
            <a:lnRef idx="0">
              <a:scrgbClr r="0" g="0" b="0"/>
            </a:lnRef>
            <a:fillRef idx="1">
              <a:scrgbClr r="0" g="0" b="0"/>
            </a:fillRef>
            <a:effectRef idx="2">
              <a:schemeClr val="accent1">
                <a:hueOff val="0"/>
                <a:satOff val="0"/>
                <a:lumOff val="0"/>
                <a:alphaOff val="0"/>
              </a:schemeClr>
            </a:effectRef>
            <a:fontRef idx="minor">
              <a:schemeClr val="lt1"/>
            </a:fontRef>
          </p:style>
        </p:sp>
        <p:sp>
          <p:nvSpPr>
            <p:cNvPr id="13" name="Oval 4"/>
            <p:cNvSpPr txBox="1"/>
            <p:nvPr/>
          </p:nvSpPr>
          <p:spPr>
            <a:xfrm>
              <a:off x="5489750" y="3839899"/>
              <a:ext cx="2516515" cy="198749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defTabSz="666750" rtl="0">
                <a:lnSpc>
                  <a:spcPct val="90000"/>
                </a:lnSpc>
                <a:spcBef>
                  <a:spcPct val="0"/>
                </a:spcBef>
                <a:spcAft>
                  <a:spcPct val="35000"/>
                </a:spcAft>
              </a:pPr>
              <a:r>
                <a:rPr lang="tr-TR" sz="1600" b="1" kern="1200" dirty="0" smtClean="0">
                  <a:solidFill>
                    <a:schemeClr val="tx1"/>
                  </a:solidFill>
                </a:rPr>
                <a:t>İlan edilen her yıl için ÖSYM kılavuzunda yer alan kontenjanının %15’ini aşmayacak şekilde yatay geçiş kontenjanı belirlenmelidir. </a:t>
              </a:r>
              <a:endParaRPr lang="tr-TR" sz="1600" b="1" kern="1200" dirty="0">
                <a:solidFill>
                  <a:schemeClr val="tx1"/>
                </a:solidFill>
              </a:endParaRPr>
            </a:p>
          </p:txBody>
        </p:sp>
      </p:grpSp>
      <p:pic>
        <p:nvPicPr>
          <p:cNvPr id="14" name="Resim 1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254034" y="548680"/>
            <a:ext cx="1466850" cy="638175"/>
          </a:xfrm>
          <a:prstGeom prst="rect">
            <a:avLst/>
          </a:prstGeom>
          <a:noFill/>
          <a:ln>
            <a:noFill/>
          </a:ln>
        </p:spPr>
      </p:pic>
    </p:spTree>
    <p:extLst>
      <p:ext uri="{BB962C8B-B14F-4D97-AF65-F5344CB8AC3E}">
        <p14:creationId xmlns:p14="http://schemas.microsoft.com/office/powerpoint/2010/main" val="5044629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2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3250"/>
                            </p:stCondLst>
                            <p:childTnLst>
                              <p:par>
                                <p:cTn id="17" presetID="42" presetClass="entr" presetSubtype="0" fill="hold" nodeType="afterEffect">
                                  <p:stCondLst>
                                    <p:cond delay="12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259632" y="980728"/>
            <a:ext cx="6624736" cy="2448272"/>
          </a:xfrm>
          <a:prstGeom prst="roundRect">
            <a:avLst/>
          </a:prstGeom>
          <a:solidFill>
            <a:srgbClr val="F6A8B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b="1" dirty="0">
                <a:solidFill>
                  <a:schemeClr val="tx1"/>
                </a:solidFill>
              </a:rPr>
              <a:t>Aynı düzeyde fakat farklı merkezi yerleştirme puan türünde yer alan programa yatay geçiş başvurusunda bulunan öğrencinin geçmek istediği programın geçerli olan puan türünde aldığı Merkezi Yerleştirme Puanı, yurt içindeki diğer üniversitelerin diploma programlarının en düşük taban puanından az olmaması </a:t>
            </a:r>
            <a:endParaRPr lang="tr-TR" dirty="0">
              <a:solidFill>
                <a:schemeClr val="tx1"/>
              </a:solidFill>
            </a:endParaRPr>
          </a:p>
        </p:txBody>
      </p:sp>
      <p:sp>
        <p:nvSpPr>
          <p:cNvPr id="5" name="Yuvarlatılmış Dikdörtgen 4"/>
          <p:cNvSpPr/>
          <p:nvPr/>
        </p:nvSpPr>
        <p:spPr>
          <a:xfrm>
            <a:off x="1259632" y="3933056"/>
            <a:ext cx="6696744" cy="1728192"/>
          </a:xfrm>
          <a:prstGeom prst="roundRect">
            <a:avLst/>
          </a:prstGeom>
          <a:solidFill>
            <a:srgbClr val="0092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b="1" dirty="0">
                <a:solidFill>
                  <a:schemeClr val="tx1"/>
                </a:solidFill>
              </a:rPr>
              <a:t>Yetenek sınavı ile öğrenci alan diploma programlarında diğer şartların yanı sıra yetenek sınavında da başarılı olma şartı aranır.</a:t>
            </a:r>
          </a:p>
        </p:txBody>
      </p:sp>
      <p:pic>
        <p:nvPicPr>
          <p:cNvPr id="6" name="Resim 5"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466850" cy="638175"/>
          </a:xfrm>
          <a:prstGeom prst="rect">
            <a:avLst/>
          </a:prstGeom>
          <a:noFill/>
          <a:ln>
            <a:noFill/>
          </a:ln>
        </p:spPr>
      </p:pic>
    </p:spTree>
    <p:extLst>
      <p:ext uri="{BB962C8B-B14F-4D97-AF65-F5344CB8AC3E}">
        <p14:creationId xmlns:p14="http://schemas.microsoft.com/office/powerpoint/2010/main" val="31608084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7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2900" y="4293096"/>
            <a:ext cx="7886700" cy="1883867"/>
          </a:xfrm>
        </p:spPr>
        <p:txBody>
          <a:bodyPr>
            <a:normAutofit/>
          </a:bodyPr>
          <a:lstStyle/>
          <a:p>
            <a:pPr marL="342900" lvl="1" indent="0">
              <a:buNone/>
            </a:pPr>
            <a:r>
              <a:rPr lang="tr-TR" sz="2000" dirty="0" smtClean="0"/>
              <a:t>       </a:t>
            </a:r>
            <a:endParaRPr lang="tr-TR" sz="2000" b="1" dirty="0">
              <a:solidFill>
                <a:srgbClr val="C00000"/>
              </a:solidFill>
              <a:latin typeface="Aharoni" panose="02010803020104030203" pitchFamily="2" charset="-79"/>
              <a:cs typeface="Aharoni" panose="02010803020104030203" pitchFamily="2" charset="-79"/>
            </a:endParaRPr>
          </a:p>
        </p:txBody>
      </p:sp>
      <p:sp>
        <p:nvSpPr>
          <p:cNvPr id="6" name="Unvan 1"/>
          <p:cNvSpPr txBox="1">
            <a:spLocks/>
          </p:cNvSpPr>
          <p:nvPr/>
        </p:nvSpPr>
        <p:spPr>
          <a:xfrm>
            <a:off x="34250" y="3140968"/>
            <a:ext cx="9144000" cy="100667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tr-TR" sz="12800" dirty="0" smtClean="0">
                <a:solidFill>
                  <a:srgbClr val="C00000"/>
                </a:solidFill>
                <a:latin typeface="Calibri" panose="020F0502020204030204" pitchFamily="34" charset="0"/>
                <a:cs typeface="Calibri" panose="020F0502020204030204" pitchFamily="34" charset="0"/>
              </a:rPr>
              <a:t>KURUMLAR ARASI BAŞARIYA DAYALI YATAY GEÇİŞ       </a:t>
            </a:r>
            <a:r>
              <a:rPr lang="tr-TR" sz="6800" dirty="0" smtClean="0">
                <a:solidFill>
                  <a:srgbClr val="C00000"/>
                </a:solidFill>
                <a:latin typeface="Impact" panose="020B0806030902050204" pitchFamily="34" charset="0"/>
              </a:rPr>
              <a:t/>
            </a:r>
            <a:br>
              <a:rPr lang="tr-TR" sz="6800" dirty="0" smtClean="0">
                <a:solidFill>
                  <a:srgbClr val="C00000"/>
                </a:solidFill>
                <a:latin typeface="Impact" panose="020B0806030902050204" pitchFamily="34" charset="0"/>
              </a:rPr>
            </a:br>
            <a:r>
              <a:rPr lang="tr-TR" sz="6800" dirty="0" smtClean="0">
                <a:solidFill>
                  <a:srgbClr val="002060"/>
                </a:solidFill>
                <a:latin typeface="Impact" panose="020B0806030902050204" pitchFamily="34" charset="0"/>
              </a:rPr>
              <a:t/>
            </a:r>
            <a:br>
              <a:rPr lang="tr-TR" sz="6800" dirty="0" smtClean="0">
                <a:solidFill>
                  <a:srgbClr val="002060"/>
                </a:solidFill>
                <a:latin typeface="Impact" panose="020B0806030902050204" pitchFamily="34" charset="0"/>
              </a:rPr>
            </a:br>
            <a:r>
              <a:rPr lang="tr-TR" sz="2000" dirty="0" smtClean="0">
                <a:latin typeface="Impact" panose="020B0806030902050204" pitchFamily="34" charset="0"/>
              </a:rPr>
              <a:t>                                                   </a:t>
            </a:r>
            <a:r>
              <a:rPr lang="en-US" sz="2000" dirty="0" smtClean="0">
                <a:latin typeface="Impact" panose="020B0806030902050204" pitchFamily="34" charset="0"/>
              </a:rPr>
              <a:t>     </a:t>
            </a:r>
            <a:r>
              <a:rPr lang="tr-TR" sz="2000" dirty="0" smtClean="0">
                <a:latin typeface="Arial Black" panose="020B0A04020102020204" pitchFamily="34" charset="0"/>
              </a:rPr>
              <a:t/>
            </a:r>
            <a:br>
              <a:rPr lang="tr-TR" sz="2000" dirty="0" smtClean="0">
                <a:latin typeface="Arial Black" panose="020B0A04020102020204" pitchFamily="34" charset="0"/>
              </a:rPr>
            </a:br>
            <a:endParaRPr lang="tr-TR" sz="2000" dirty="0">
              <a:latin typeface="Arial Black" panose="020B0A04020102020204" pitchFamily="34" charset="0"/>
            </a:endParaRPr>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466850" cy="638175"/>
          </a:xfrm>
          <a:prstGeom prst="rect">
            <a:avLst/>
          </a:prstGeom>
          <a:noFill/>
          <a:ln>
            <a:noFill/>
          </a:ln>
        </p:spPr>
      </p:pic>
    </p:spTree>
    <p:extLst>
      <p:ext uri="{BB962C8B-B14F-4D97-AF65-F5344CB8AC3E}">
        <p14:creationId xmlns:p14="http://schemas.microsoft.com/office/powerpoint/2010/main" val="37143084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1763688" y="432566"/>
            <a:ext cx="6120680" cy="845090"/>
          </a:xfrm>
          <a:prstGeom prst="rect">
            <a:avLst/>
          </a:prstGeom>
          <a:gradFill>
            <a:gsLst>
              <a:gs pos="0">
                <a:srgbClr val="126489"/>
              </a:gs>
              <a:gs pos="95000">
                <a:srgbClr val="9BC9FB"/>
              </a:gs>
              <a:gs pos="7000">
                <a:srgbClr val="9BC9FB"/>
              </a:gs>
              <a:gs pos="100000">
                <a:srgbClr val="00518E"/>
              </a:gs>
            </a:gsLst>
            <a:lin ang="0" scaled="0"/>
          </a:gradFill>
          <a:ln>
            <a:noFill/>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12700">
            <a:bevelT w="38100" h="25400"/>
            <a:contourClr>
              <a:srgbClr val="00518E"/>
            </a:contourClr>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tr-TR" dirty="0" smtClean="0">
                <a:solidFill>
                  <a:srgbClr val="00518E"/>
                </a:solidFill>
              </a:rPr>
              <a:t>                    </a:t>
            </a:r>
            <a:r>
              <a:rPr lang="tr-TR" dirty="0" smtClean="0">
                <a:solidFill>
                  <a:srgbClr val="00518E"/>
                </a:solidFill>
                <a:latin typeface="Impact" panose="020B0806030902050204" pitchFamily="34" charset="0"/>
              </a:rPr>
              <a:t/>
            </a:r>
            <a:br>
              <a:rPr lang="tr-TR" dirty="0" smtClean="0">
                <a:solidFill>
                  <a:srgbClr val="00518E"/>
                </a:solidFill>
                <a:latin typeface="Impact" panose="020B0806030902050204" pitchFamily="34" charset="0"/>
              </a:rPr>
            </a:br>
            <a:r>
              <a:rPr lang="tr-TR" sz="3600" dirty="0" smtClean="0">
                <a:solidFill>
                  <a:srgbClr val="00518E"/>
                </a:solidFill>
                <a:latin typeface="Impact" panose="020B0806030902050204" pitchFamily="34" charset="0"/>
              </a:rPr>
              <a:t/>
            </a:r>
            <a:br>
              <a:rPr lang="tr-TR" sz="3600" dirty="0" smtClean="0">
                <a:solidFill>
                  <a:srgbClr val="00518E"/>
                </a:solidFill>
                <a:latin typeface="Impact" panose="020B0806030902050204" pitchFamily="34" charset="0"/>
              </a:rPr>
            </a:br>
            <a:r>
              <a:rPr lang="tr-TR" sz="3600" dirty="0" smtClean="0">
                <a:solidFill>
                  <a:srgbClr val="00518E"/>
                </a:solidFill>
                <a:latin typeface="Impact" panose="020B0806030902050204" pitchFamily="34" charset="0"/>
              </a:rPr>
              <a:t>                         </a:t>
            </a:r>
            <a:r>
              <a:rPr lang="en-US" sz="3600" dirty="0" smtClean="0">
                <a:solidFill>
                  <a:srgbClr val="00518E"/>
                </a:solidFill>
                <a:latin typeface="Impact" panose="020B0806030902050204" pitchFamily="34" charset="0"/>
              </a:rPr>
              <a:t>                                                        </a:t>
            </a:r>
          </a:p>
          <a:p>
            <a:endParaRPr lang="en-US" sz="3600" dirty="0">
              <a:solidFill>
                <a:srgbClr val="00518E"/>
              </a:solidFill>
              <a:latin typeface="Impact" panose="020B0806030902050204" pitchFamily="34" charset="0"/>
            </a:endParaRPr>
          </a:p>
          <a:p>
            <a:pPr algn="ctr">
              <a:lnSpc>
                <a:spcPct val="120000"/>
              </a:lnSpc>
            </a:pPr>
            <a:r>
              <a:rPr lang="en-US" sz="3600" dirty="0" smtClean="0">
                <a:solidFill>
                  <a:srgbClr val="00518E"/>
                </a:solidFill>
                <a:latin typeface="Impact" panose="020B0806030902050204" pitchFamily="34" charset="0"/>
              </a:rPr>
              <a:t>                 </a:t>
            </a:r>
            <a:r>
              <a:rPr lang="tr-TR" sz="8000" dirty="0" smtClean="0">
                <a:solidFill>
                  <a:srgbClr val="C00000"/>
                </a:solidFill>
                <a:latin typeface="Impact" panose="020B0806030902050204" pitchFamily="34" charset="0"/>
              </a:rPr>
              <a:t>KURUMLAR ARASI BAŞARIYA DAYALI YATAY GEÇİŞ  </a:t>
            </a:r>
          </a:p>
          <a:p>
            <a:pPr algn="ctr">
              <a:lnSpc>
                <a:spcPct val="120000"/>
              </a:lnSpc>
            </a:pPr>
            <a:r>
              <a:rPr lang="tr-TR" sz="8000" dirty="0" smtClean="0">
                <a:solidFill>
                  <a:srgbClr val="C00000"/>
                </a:solidFill>
                <a:latin typeface="Impact" panose="020B0806030902050204" pitchFamily="34" charset="0"/>
              </a:rPr>
              <a:t> BAŞVURU ESASLARI       </a:t>
            </a:r>
            <a:r>
              <a:rPr lang="tr-TR" sz="6800" dirty="0" smtClean="0">
                <a:solidFill>
                  <a:srgbClr val="C00000"/>
                </a:solidFill>
                <a:latin typeface="Impact" panose="020B0806030902050204" pitchFamily="34" charset="0"/>
              </a:rPr>
              <a:t/>
            </a:r>
            <a:br>
              <a:rPr lang="tr-TR" sz="6800" dirty="0" smtClean="0">
                <a:solidFill>
                  <a:srgbClr val="C00000"/>
                </a:solidFill>
                <a:latin typeface="Impact" panose="020B0806030902050204" pitchFamily="34" charset="0"/>
              </a:rPr>
            </a:br>
            <a:r>
              <a:rPr lang="tr-TR" sz="6800" dirty="0" smtClean="0">
                <a:solidFill>
                  <a:srgbClr val="C00000"/>
                </a:solidFill>
                <a:latin typeface="Impact" panose="020B0806030902050204" pitchFamily="34" charset="0"/>
              </a:rPr>
              <a:t/>
            </a:r>
            <a:br>
              <a:rPr lang="tr-TR" sz="6800" dirty="0" smtClean="0">
                <a:solidFill>
                  <a:srgbClr val="C00000"/>
                </a:solidFill>
                <a:latin typeface="Impact" panose="020B0806030902050204" pitchFamily="34" charset="0"/>
              </a:rPr>
            </a:br>
            <a:r>
              <a:rPr lang="tr-TR" sz="2000" dirty="0" smtClean="0">
                <a:solidFill>
                  <a:srgbClr val="00518E"/>
                </a:solidFill>
                <a:latin typeface="Impact" panose="020B0806030902050204" pitchFamily="34" charset="0"/>
              </a:rPr>
              <a:t>                                                   </a:t>
            </a:r>
            <a:r>
              <a:rPr lang="en-US" sz="2000" dirty="0" smtClean="0">
                <a:solidFill>
                  <a:srgbClr val="00518E"/>
                </a:solidFill>
                <a:latin typeface="Impact" panose="020B0806030902050204" pitchFamily="34" charset="0"/>
              </a:rPr>
              <a:t>     </a:t>
            </a:r>
            <a:r>
              <a:rPr lang="tr-TR" sz="2000" dirty="0" smtClean="0">
                <a:solidFill>
                  <a:srgbClr val="00518E"/>
                </a:solidFill>
                <a:latin typeface="Arial Black" panose="020B0A04020102020204" pitchFamily="34" charset="0"/>
              </a:rPr>
              <a:t/>
            </a:r>
            <a:br>
              <a:rPr lang="tr-TR" sz="2000" dirty="0" smtClean="0">
                <a:solidFill>
                  <a:srgbClr val="00518E"/>
                </a:solidFill>
                <a:latin typeface="Arial Black" panose="020B0A04020102020204" pitchFamily="34" charset="0"/>
              </a:rPr>
            </a:br>
            <a:endParaRPr lang="tr-TR" sz="2000" dirty="0">
              <a:solidFill>
                <a:srgbClr val="00518E"/>
              </a:solidFill>
              <a:latin typeface="Arial Black" panose="020B0A04020102020204" pitchFamily="34" charset="0"/>
            </a:endParaRPr>
          </a:p>
        </p:txBody>
      </p:sp>
      <p:grpSp>
        <p:nvGrpSpPr>
          <p:cNvPr id="6" name="Grup 5"/>
          <p:cNvGrpSpPr/>
          <p:nvPr/>
        </p:nvGrpSpPr>
        <p:grpSpPr>
          <a:xfrm>
            <a:off x="1008613" y="1461436"/>
            <a:ext cx="7456318" cy="1247787"/>
            <a:chOff x="0" y="648076"/>
            <a:chExt cx="5852711" cy="1284007"/>
          </a:xfrm>
          <a:scene3d>
            <a:camera prst="orthographicFront"/>
            <a:lightRig rig="flat" dir="t"/>
          </a:scene3d>
        </p:grpSpPr>
        <p:sp>
          <p:nvSpPr>
            <p:cNvPr id="7" name="Yuvarlatılmış Dikdörtgen 6"/>
            <p:cNvSpPr/>
            <p:nvPr/>
          </p:nvSpPr>
          <p:spPr>
            <a:xfrm>
              <a:off x="0" y="648076"/>
              <a:ext cx="5814646" cy="1284007"/>
            </a:xfrm>
            <a:prstGeom prst="roundRect">
              <a:avLst>
                <a:gd name="adj" fmla="val 10000"/>
              </a:avLst>
            </a:prstGeom>
            <a:solidFill>
              <a:srgbClr val="005EA4"/>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Yuvarlatılmış Dikdörtgen 4"/>
            <p:cNvSpPr txBox="1"/>
            <p:nvPr/>
          </p:nvSpPr>
          <p:spPr>
            <a:xfrm>
              <a:off x="37607" y="685683"/>
              <a:ext cx="5815104" cy="1208793"/>
            </a:xfrm>
            <a:prstGeom prst="rect">
              <a:avLst/>
            </a:prstGeom>
            <a:solidFill>
              <a:srgbClr val="F6A8B5"/>
            </a:solidFill>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defTabSz="622300" rtl="0">
                <a:lnSpc>
                  <a:spcPct val="90000"/>
                </a:lnSpc>
                <a:spcBef>
                  <a:spcPct val="0"/>
                </a:spcBef>
                <a:spcAft>
                  <a:spcPct val="35000"/>
                </a:spcAft>
              </a:pPr>
              <a:r>
                <a:rPr lang="tr-TR" b="1" kern="1200" dirty="0" smtClean="0">
                  <a:solidFill>
                    <a:schemeClr val="tx1"/>
                  </a:solidFill>
                </a:rPr>
                <a:t>1.  Aynı düzeydeki eşdeğer diploma programları arasında yatay geçiş yapılabilir</a:t>
              </a:r>
              <a:r>
                <a:rPr lang="tr-TR" sz="1400" b="1" kern="1200" dirty="0" smtClean="0">
                  <a:solidFill>
                    <a:schemeClr val="bg1"/>
                  </a:solidFill>
                </a:rPr>
                <a:t>.</a:t>
              </a:r>
              <a:endParaRPr lang="tr-TR" sz="1400" kern="1200" dirty="0"/>
            </a:p>
          </p:txBody>
        </p:sp>
      </p:grpSp>
      <p:grpSp>
        <p:nvGrpSpPr>
          <p:cNvPr id="9" name="Grup 8"/>
          <p:cNvGrpSpPr/>
          <p:nvPr/>
        </p:nvGrpSpPr>
        <p:grpSpPr>
          <a:xfrm>
            <a:off x="989233" y="2996952"/>
            <a:ext cx="7475697" cy="1296144"/>
            <a:chOff x="0" y="0"/>
            <a:chExt cx="5814646" cy="1926010"/>
          </a:xfrm>
          <a:solidFill>
            <a:srgbClr val="00B050"/>
          </a:solidFill>
          <a:scene3d>
            <a:camera prst="orthographicFront"/>
            <a:lightRig rig="flat" dir="t"/>
          </a:scene3d>
        </p:grpSpPr>
        <p:sp>
          <p:nvSpPr>
            <p:cNvPr id="10" name="Yuvarlatılmış Dikdörtgen 9"/>
            <p:cNvSpPr/>
            <p:nvPr/>
          </p:nvSpPr>
          <p:spPr>
            <a:xfrm>
              <a:off x="0" y="0"/>
              <a:ext cx="5814646" cy="1926010"/>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Yuvarlatılmış Dikdörtgen 4"/>
            <p:cNvSpPr txBox="1"/>
            <p:nvPr/>
          </p:nvSpPr>
          <p:spPr>
            <a:xfrm>
              <a:off x="53277" y="841607"/>
              <a:ext cx="4781712" cy="61318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tr-TR" b="1" kern="1200" dirty="0" smtClean="0">
                  <a:solidFill>
                    <a:schemeClr val="tx1"/>
                  </a:solidFill>
                </a:rPr>
                <a:t>2.  Kurumlar arası yatay geçiş için öğrencinin, bitirmiş olduğu dönemlere ait genel not ortalaması 100  üzerinden 60, 4’lü sistemde 2.29 olması gerekmektedir</a:t>
              </a:r>
              <a:r>
                <a:rPr lang="tr-TR" b="1" kern="1200" dirty="0" smtClean="0">
                  <a:solidFill>
                    <a:schemeClr val="bg1"/>
                  </a:solidFill>
                </a:rPr>
                <a:t>.</a:t>
              </a:r>
            </a:p>
            <a:p>
              <a:pPr lvl="0" algn="l" defTabSz="622300" rtl="0">
                <a:lnSpc>
                  <a:spcPct val="90000"/>
                </a:lnSpc>
                <a:spcBef>
                  <a:spcPct val="0"/>
                </a:spcBef>
                <a:spcAft>
                  <a:spcPct val="35000"/>
                </a:spcAft>
              </a:pPr>
              <a:endParaRPr lang="tr-TR" sz="1400" kern="1200" dirty="0"/>
            </a:p>
          </p:txBody>
        </p:sp>
      </p:grpSp>
      <p:grpSp>
        <p:nvGrpSpPr>
          <p:cNvPr id="12" name="Grup 11"/>
          <p:cNvGrpSpPr/>
          <p:nvPr/>
        </p:nvGrpSpPr>
        <p:grpSpPr>
          <a:xfrm>
            <a:off x="1008613" y="4581128"/>
            <a:ext cx="7456318" cy="1512168"/>
            <a:chOff x="0" y="1070006"/>
            <a:chExt cx="6840760" cy="2140012"/>
          </a:xfrm>
          <a:solidFill>
            <a:srgbClr val="207FD6"/>
          </a:solidFill>
          <a:scene3d>
            <a:camera prst="orthographicFront"/>
            <a:lightRig rig="flat" dir="t"/>
          </a:scene3d>
        </p:grpSpPr>
        <p:sp>
          <p:nvSpPr>
            <p:cNvPr id="13" name="Yuvarlatılmış Dikdörtgen 12"/>
            <p:cNvSpPr/>
            <p:nvPr/>
          </p:nvSpPr>
          <p:spPr>
            <a:xfrm>
              <a:off x="0" y="1070006"/>
              <a:ext cx="6840760" cy="2140012"/>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4" name="Yuvarlatılmış Dikdörtgen 4"/>
            <p:cNvSpPr txBox="1"/>
            <p:nvPr/>
          </p:nvSpPr>
          <p:spPr>
            <a:xfrm>
              <a:off x="62679" y="1132685"/>
              <a:ext cx="6715402" cy="20146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defTabSz="622300" rtl="0">
                <a:lnSpc>
                  <a:spcPct val="90000"/>
                </a:lnSpc>
                <a:spcBef>
                  <a:spcPct val="0"/>
                </a:spcBef>
                <a:spcAft>
                  <a:spcPct val="35000"/>
                </a:spcAft>
              </a:pPr>
              <a:r>
                <a:rPr lang="tr-TR" b="1" kern="1200" dirty="0" smtClean="0">
                  <a:solidFill>
                    <a:schemeClr val="tx1"/>
                  </a:solidFill>
                </a:rPr>
                <a:t>3.  Genel Not Ortalaması 60 veya 2.29 ‘dan  az olan öğrencilerin ÖSYS Merkezi Yerleştirme Puanı geçiş yapmak istediği diploma programının taban puanına eşit veya yüksek olması halinde yatay geçiş başvurusu yapabilir</a:t>
              </a:r>
              <a:endParaRPr lang="tr-TR" kern="1200" dirty="0">
                <a:solidFill>
                  <a:schemeClr val="tx1"/>
                </a:solidFill>
              </a:endParaRPr>
            </a:p>
          </p:txBody>
        </p:sp>
      </p:grpSp>
      <p:sp>
        <p:nvSpPr>
          <p:cNvPr id="2" name="Aşağı Ok 1"/>
          <p:cNvSpPr/>
          <p:nvPr/>
        </p:nvSpPr>
        <p:spPr>
          <a:xfrm>
            <a:off x="7596336" y="2272776"/>
            <a:ext cx="576064" cy="872894"/>
          </a:xfrm>
          <a:prstGeom prst="down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Aşağı Ok 14"/>
          <p:cNvSpPr/>
          <p:nvPr/>
        </p:nvSpPr>
        <p:spPr>
          <a:xfrm>
            <a:off x="7635216" y="3717032"/>
            <a:ext cx="576064" cy="864096"/>
          </a:xfrm>
          <a:prstGeom prst="down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170824" y="216936"/>
            <a:ext cx="1466850" cy="638175"/>
          </a:xfrm>
          <a:prstGeom prst="rect">
            <a:avLst/>
          </a:prstGeom>
          <a:noFill/>
          <a:ln>
            <a:noFill/>
          </a:ln>
        </p:spPr>
      </p:pic>
    </p:spTree>
    <p:extLst>
      <p:ext uri="{BB962C8B-B14F-4D97-AF65-F5344CB8AC3E}">
        <p14:creationId xmlns:p14="http://schemas.microsoft.com/office/powerpoint/2010/main" val="21171142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2000"/>
                            </p:stCondLst>
                            <p:childTnLst>
                              <p:par>
                                <p:cTn id="15" presetID="42" presetClass="entr" presetSubtype="0" fill="hold" nodeType="afterEffect">
                                  <p:stCondLst>
                                    <p:cond delay="10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2" presetClass="entr" presetSubtype="4" fill="hold" grpId="0" nodeType="afterEffect">
                                  <p:stCondLst>
                                    <p:cond delay="75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250"/>
                            </p:stCondLst>
                            <p:childTnLst>
                              <p:par>
                                <p:cTn id="25" presetID="42" presetClass="entr" presetSubtype="0" fill="hold" nodeType="afterEffect">
                                  <p:stCondLst>
                                    <p:cond delay="15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331640" y="3501008"/>
            <a:ext cx="6696744" cy="2800767"/>
          </a:xfrm>
          <a:prstGeom prst="rect">
            <a:avLst/>
          </a:prstGeom>
          <a:noFill/>
        </p:spPr>
        <p:txBody>
          <a:bodyPr wrap="square" rtlCol="0">
            <a:spAutoFit/>
          </a:bodyPr>
          <a:lstStyle/>
          <a:p>
            <a:pPr marL="114300" indent="0" algn="ctr">
              <a:buNone/>
            </a:pPr>
            <a:r>
              <a:rPr lang="tr-TR" sz="2400" b="1" dirty="0" smtClean="0">
                <a:solidFill>
                  <a:srgbClr val="C00000"/>
                </a:solidFill>
              </a:rPr>
              <a:t>İstanbul Gedik Üniversitesi’nde Lisans Programlarına ara dönemde (Ek Madde 1 hariç) yatay </a:t>
            </a:r>
            <a:r>
              <a:rPr lang="tr-TR" sz="2400" b="1" dirty="0">
                <a:solidFill>
                  <a:srgbClr val="C00000"/>
                </a:solidFill>
              </a:rPr>
              <a:t>geçiş </a:t>
            </a:r>
            <a:r>
              <a:rPr lang="tr-TR" sz="2400" b="1" dirty="0" smtClean="0">
                <a:solidFill>
                  <a:srgbClr val="C00000"/>
                </a:solidFill>
              </a:rPr>
              <a:t>yapılamamaktadır.</a:t>
            </a:r>
          </a:p>
          <a:p>
            <a:pPr marL="114300" indent="0" algn="ctr">
              <a:buNone/>
            </a:pPr>
            <a:endParaRPr lang="tr-TR" sz="2400" b="1" dirty="0" smtClean="0">
              <a:solidFill>
                <a:schemeClr val="accent1">
                  <a:lumMod val="75000"/>
                </a:schemeClr>
              </a:solidFill>
            </a:endParaRPr>
          </a:p>
          <a:p>
            <a:pPr marL="114300" indent="0">
              <a:buNone/>
            </a:pPr>
            <a:r>
              <a:rPr lang="tr-TR" sz="2000" b="1" dirty="0" smtClean="0"/>
              <a:t>     Yatay Geçiş kontenjanları </a:t>
            </a:r>
            <a:r>
              <a:rPr lang="tr-TR" sz="2000" b="1" dirty="0"/>
              <a:t>ve değerlendirme takvimi </a:t>
            </a:r>
            <a:endParaRPr lang="tr-TR" sz="2000" b="1" dirty="0" smtClean="0"/>
          </a:p>
          <a:p>
            <a:pPr marL="114300" indent="0">
              <a:buNone/>
            </a:pPr>
            <a:r>
              <a:rPr lang="tr-TR" sz="2000" b="1" dirty="0"/>
              <a:t> </a:t>
            </a:r>
            <a:r>
              <a:rPr lang="tr-TR" sz="2000" b="1" dirty="0" smtClean="0"/>
              <a:t>        Üniversitemiz Web sayfası ve YÖK’ün Öğrenci </a:t>
            </a:r>
          </a:p>
          <a:p>
            <a:pPr marL="114300" indent="0">
              <a:buNone/>
            </a:pPr>
            <a:r>
              <a:rPr lang="tr-TR" sz="2000" b="1" dirty="0"/>
              <a:t> </a:t>
            </a:r>
            <a:r>
              <a:rPr lang="tr-TR" sz="2000" b="1" dirty="0" smtClean="0"/>
              <a:t>                          </a:t>
            </a:r>
            <a:r>
              <a:rPr lang="tr-TR" sz="2000" b="1" dirty="0" err="1" smtClean="0"/>
              <a:t>Portalında</a:t>
            </a:r>
            <a:r>
              <a:rPr lang="tr-TR" sz="2000" b="1" dirty="0" smtClean="0"/>
              <a:t>   ilan edilmektedir.</a:t>
            </a:r>
            <a:endParaRPr lang="tr-TR" sz="2000" b="1" dirty="0"/>
          </a:p>
          <a:p>
            <a:endParaRPr lang="tr-TR" sz="2000" b="1" dirty="0"/>
          </a:p>
        </p:txBody>
      </p:sp>
      <p:sp>
        <p:nvSpPr>
          <p:cNvPr id="2" name="Dikdörtgen 1"/>
          <p:cNvSpPr/>
          <p:nvPr/>
        </p:nvSpPr>
        <p:spPr>
          <a:xfrm>
            <a:off x="1619672" y="764704"/>
            <a:ext cx="6408712" cy="2585323"/>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85750" lvl="0" indent="-285750">
              <a:buFont typeface="Wingdings" panose="05000000000000000000" pitchFamily="2" charset="2"/>
              <a:buChar char="v"/>
            </a:pPr>
            <a:r>
              <a:rPr lang="tr-TR" b="1" dirty="0"/>
              <a:t>Ön lisans programlarının en erken ikinci en geç üçüncü yarıyılına, </a:t>
            </a:r>
            <a:endParaRPr lang="tr-TR" b="1" dirty="0" smtClean="0"/>
          </a:p>
          <a:p>
            <a:pPr lvl="0"/>
            <a:endParaRPr lang="tr-TR" b="1" dirty="0" smtClean="0"/>
          </a:p>
          <a:p>
            <a:pPr marL="285750" lvl="0" indent="-285750">
              <a:buFont typeface="Wingdings" panose="05000000000000000000" pitchFamily="2" charset="2"/>
              <a:buChar char="v"/>
            </a:pPr>
            <a:r>
              <a:rPr lang="tr-TR" b="1" dirty="0" smtClean="0"/>
              <a:t>4 </a:t>
            </a:r>
            <a:r>
              <a:rPr lang="tr-TR" b="1" dirty="0"/>
              <a:t>yıllık lisans programlarının; ikinci ve üçüncü sınıfına, </a:t>
            </a:r>
            <a:endParaRPr lang="tr-TR" b="1" dirty="0" smtClean="0"/>
          </a:p>
          <a:p>
            <a:pPr lvl="0"/>
            <a:endParaRPr lang="tr-TR" b="1" dirty="0" smtClean="0"/>
          </a:p>
          <a:p>
            <a:pPr marL="285750" lvl="0" indent="-285750">
              <a:buFont typeface="Wingdings" panose="05000000000000000000" pitchFamily="2" charset="2"/>
              <a:buChar char="v"/>
            </a:pPr>
            <a:r>
              <a:rPr lang="tr-TR" b="1" dirty="0" smtClean="0"/>
              <a:t>5 </a:t>
            </a:r>
            <a:r>
              <a:rPr lang="tr-TR" b="1" dirty="0"/>
              <a:t>yıllık; ikinci, üçüncü ve dördüncü </a:t>
            </a:r>
            <a:r>
              <a:rPr lang="tr-TR" b="1" dirty="0" smtClean="0"/>
              <a:t>sınıfına,</a:t>
            </a:r>
          </a:p>
          <a:p>
            <a:pPr lvl="0"/>
            <a:endParaRPr lang="tr-TR" b="1" dirty="0" smtClean="0"/>
          </a:p>
          <a:p>
            <a:pPr marL="285750" lvl="0" indent="-285750">
              <a:buFont typeface="Wingdings" panose="05000000000000000000" pitchFamily="2" charset="2"/>
              <a:buChar char="v"/>
            </a:pPr>
            <a:r>
              <a:rPr lang="tr-TR" b="1" dirty="0" smtClean="0"/>
              <a:t>6 </a:t>
            </a:r>
            <a:r>
              <a:rPr lang="tr-TR" b="1" dirty="0"/>
              <a:t>yıllık; ikinci, üçüncü, dördüncü ve beşinci  sınıflarına yatay geçiş başvurusu yapılır</a:t>
            </a:r>
            <a:r>
              <a:rPr lang="tr-TR" b="1" dirty="0">
                <a:solidFill>
                  <a:schemeClr val="bg1"/>
                </a:solidFill>
              </a:rPr>
              <a:t>. </a:t>
            </a:r>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56271" y="165214"/>
            <a:ext cx="1466850" cy="638175"/>
          </a:xfrm>
          <a:prstGeom prst="rect">
            <a:avLst/>
          </a:prstGeom>
          <a:noFill/>
          <a:ln>
            <a:noFill/>
          </a:ln>
        </p:spPr>
      </p:pic>
    </p:spTree>
    <p:extLst>
      <p:ext uri="{BB962C8B-B14F-4D97-AF65-F5344CB8AC3E}">
        <p14:creationId xmlns:p14="http://schemas.microsoft.com/office/powerpoint/2010/main" val="31212482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47534" y="476672"/>
            <a:ext cx="8064896" cy="2967369"/>
          </a:xfrm>
          <a:prstGeom prst="ellipse">
            <a:avLst/>
          </a:prstGeom>
          <a:solidFill>
            <a:srgbClr val="F6A8B5"/>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0" anchor="ctr"/>
          <a:lstStyle/>
          <a:p>
            <a:pPr algn="just"/>
            <a:r>
              <a:rPr lang="tr-TR" sz="2000" b="1" dirty="0" smtClean="0">
                <a:solidFill>
                  <a:schemeClr val="tx1"/>
                </a:solidFill>
              </a:rPr>
              <a:t>      Eğitim dili %30 </a:t>
            </a:r>
            <a:r>
              <a:rPr lang="tr-TR" sz="2000" b="1" dirty="0">
                <a:solidFill>
                  <a:schemeClr val="tx1"/>
                </a:solidFill>
              </a:rPr>
              <a:t>veya %100 </a:t>
            </a:r>
            <a:r>
              <a:rPr lang="tr-TR" sz="2000" b="1" dirty="0" smtClean="0">
                <a:solidFill>
                  <a:schemeClr val="tx1"/>
                </a:solidFill>
              </a:rPr>
              <a:t>yabancı dil olan programlara </a:t>
            </a:r>
            <a:r>
              <a:rPr lang="tr-TR" sz="2000" b="1" dirty="0">
                <a:solidFill>
                  <a:schemeClr val="tx1"/>
                </a:solidFill>
              </a:rPr>
              <a:t>yatay geçiş başvurusunda bulunacaklar </a:t>
            </a:r>
            <a:r>
              <a:rPr lang="tr-TR" sz="2000" b="1" dirty="0" smtClean="0">
                <a:solidFill>
                  <a:schemeClr val="tx1"/>
                </a:solidFill>
              </a:rPr>
              <a:t>için ilgili </a:t>
            </a:r>
            <a:r>
              <a:rPr lang="tr-TR" sz="2000" b="1" dirty="0">
                <a:solidFill>
                  <a:schemeClr val="tx1"/>
                </a:solidFill>
              </a:rPr>
              <a:t>Yükseköğretim Kurumunun yapacağı dil yeterlilik sınavından başarı şartı aranır veya Yükseköğretim kurumunun belirlediği muadil sınavları başarı ile geçtiğini belgelemesi gerekir. </a:t>
            </a:r>
          </a:p>
        </p:txBody>
      </p:sp>
      <p:sp>
        <p:nvSpPr>
          <p:cNvPr id="5" name="Oval 4"/>
          <p:cNvSpPr/>
          <p:nvPr/>
        </p:nvSpPr>
        <p:spPr>
          <a:xfrm>
            <a:off x="3203848" y="3550846"/>
            <a:ext cx="5544616" cy="2974498"/>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rtlCol="0" anchor="ctr"/>
          <a:lstStyle/>
          <a:p>
            <a:pPr algn="just"/>
            <a:r>
              <a:rPr lang="tr-TR" sz="2000" b="1" dirty="0" smtClean="0">
                <a:solidFill>
                  <a:schemeClr val="tx1"/>
                </a:solidFill>
              </a:rPr>
              <a:t>      Yatay </a:t>
            </a:r>
            <a:r>
              <a:rPr lang="tr-TR" sz="2000" b="1" dirty="0">
                <a:solidFill>
                  <a:schemeClr val="tx1"/>
                </a:solidFill>
              </a:rPr>
              <a:t>geçişi kabul edilen öğrencilerin önceki diploma programında aldığı ve başarılı olduğu derslerin intibakı yapılarak, bu derslere ilişkin daha önce alınan </a:t>
            </a:r>
            <a:r>
              <a:rPr lang="tr-TR" sz="2000" b="1" dirty="0" smtClean="0">
                <a:solidFill>
                  <a:schemeClr val="tx1"/>
                </a:solidFill>
              </a:rPr>
              <a:t>notlar transkripte işlenir.</a:t>
            </a:r>
            <a:endParaRPr lang="tr-TR" sz="2000" b="1" dirty="0">
              <a:solidFill>
                <a:schemeClr val="tx1"/>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718" y="3717032"/>
            <a:ext cx="2393149" cy="2719488"/>
          </a:xfrm>
          <a:prstGeom prst="rect">
            <a:avLst/>
          </a:prstGeom>
          <a:ln>
            <a:noFill/>
          </a:ln>
          <a:effectLst>
            <a:softEdge rad="317500"/>
          </a:effectLst>
        </p:spPr>
      </p:pic>
      <p:pic>
        <p:nvPicPr>
          <p:cNvPr id="6" name="Resim 5" descr="gedik_imzaTR"/>
          <p:cNvPicPr/>
          <p:nvPr/>
        </p:nvPicPr>
        <p:blipFill>
          <a:blip r:embed="rId3">
            <a:extLst>
              <a:ext uri="{28A0092B-C50C-407E-A947-70E740481C1C}">
                <a14:useLocalDpi xmlns:a14="http://schemas.microsoft.com/office/drawing/2010/main" val="0"/>
              </a:ext>
            </a:extLst>
          </a:blip>
          <a:srcRect/>
          <a:stretch>
            <a:fillRect/>
          </a:stretch>
        </p:blipFill>
        <p:spPr bwMode="auto">
          <a:xfrm>
            <a:off x="154848" y="157584"/>
            <a:ext cx="1466850" cy="638175"/>
          </a:xfrm>
          <a:prstGeom prst="rect">
            <a:avLst/>
          </a:prstGeom>
          <a:noFill/>
          <a:ln>
            <a:noFill/>
          </a:ln>
        </p:spPr>
      </p:pic>
    </p:spTree>
    <p:extLst>
      <p:ext uri="{BB962C8B-B14F-4D97-AF65-F5344CB8AC3E}">
        <p14:creationId xmlns:p14="http://schemas.microsoft.com/office/powerpoint/2010/main" val="7066266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7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txBox="1"/>
          <p:nvPr/>
        </p:nvSpPr>
        <p:spPr>
          <a:xfrm>
            <a:off x="1019511" y="1196752"/>
            <a:ext cx="7080880" cy="1050235"/>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nSpc>
                <a:spcPct val="150000"/>
              </a:lnSpc>
            </a:pPr>
            <a:r>
              <a:rPr lang="tr-TR" b="1" dirty="0">
                <a:solidFill>
                  <a:schemeClr val="tx1"/>
                </a:solidFill>
              </a:rPr>
              <a:t>Kurumlar arası belirlenen yatay geçiş kontenjanının yarısını aşmayacak şekilde yurtdışı kontenjan </a:t>
            </a:r>
            <a:r>
              <a:rPr lang="tr-TR" b="1" dirty="0" smtClean="0">
                <a:solidFill>
                  <a:schemeClr val="tx1"/>
                </a:solidFill>
              </a:rPr>
              <a:t>ayrılabilir.</a:t>
            </a:r>
            <a:endParaRPr lang="tr-TR" dirty="0">
              <a:solidFill>
                <a:schemeClr val="tx1"/>
              </a:solidFill>
            </a:endParaRPr>
          </a:p>
        </p:txBody>
      </p:sp>
      <p:sp>
        <p:nvSpPr>
          <p:cNvPr id="8" name="Yuvarlatılmış Dikdörtgen 4"/>
          <p:cNvSpPr txBox="1"/>
          <p:nvPr/>
        </p:nvSpPr>
        <p:spPr>
          <a:xfrm>
            <a:off x="1018385" y="2492894"/>
            <a:ext cx="7082007" cy="1080122"/>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nSpc>
                <a:spcPct val="150000"/>
              </a:lnSpc>
            </a:pPr>
            <a:r>
              <a:rPr lang="tr-TR" sz="1600" b="1" dirty="0">
                <a:solidFill>
                  <a:schemeClr val="tx1"/>
                </a:solidFill>
              </a:rPr>
              <a:t>11. maddenin 2. fıkrasında belirlenen başarı şartları aranır</a:t>
            </a:r>
            <a:r>
              <a:rPr lang="tr-TR" sz="1600" dirty="0">
                <a:solidFill>
                  <a:schemeClr val="tx1"/>
                </a:solidFill>
              </a:rPr>
              <a:t>. </a:t>
            </a:r>
            <a:r>
              <a:rPr lang="tr-TR" sz="1600" b="1" dirty="0">
                <a:solidFill>
                  <a:schemeClr val="tx1"/>
                </a:solidFill>
              </a:rPr>
              <a:t>(Başvuran adayların genel not ortalaması, geçmek istediği programın ortak derslerdeki başarısı dikkate alınır.  Senato farklı değerlendirme kriterleri belirleyebilir</a:t>
            </a:r>
            <a:r>
              <a:rPr lang="tr-TR" sz="1600" b="1" dirty="0" smtClean="0">
                <a:solidFill>
                  <a:schemeClr val="tx1"/>
                </a:solidFill>
              </a:rPr>
              <a:t>.)</a:t>
            </a:r>
            <a:endParaRPr lang="tr-TR" sz="1600" b="1" dirty="0">
              <a:solidFill>
                <a:schemeClr val="tx1"/>
              </a:solidFill>
            </a:endParaRPr>
          </a:p>
        </p:txBody>
      </p:sp>
      <p:sp>
        <p:nvSpPr>
          <p:cNvPr id="11" name="Yuvarlatılmış Dikdörtgen 4"/>
          <p:cNvSpPr txBox="1"/>
          <p:nvPr/>
        </p:nvSpPr>
        <p:spPr>
          <a:xfrm>
            <a:off x="1018386" y="3818922"/>
            <a:ext cx="7082006" cy="1122245"/>
          </a:xfrm>
          <a:prstGeom prst="rect">
            <a:avLst/>
          </a:prstGeom>
          <a:solidFill>
            <a:srgbClr val="F6A8B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nSpc>
                <a:spcPct val="150000"/>
              </a:lnSpc>
            </a:pPr>
            <a:r>
              <a:rPr lang="tr-TR" sz="1600" b="1" dirty="0">
                <a:solidFill>
                  <a:schemeClr val="tx1"/>
                </a:solidFill>
              </a:rPr>
              <a:t>Yatay geçiş yapmak istediği yükseköğretim kurumundaki diploma programının taban puanına sahip olan öğrenciler tüm derslerden başarı şartı aranmaksızın 11. maddenin 3. fıkrası uyarınca yatay geçiş başvurusu yapabilirler.</a:t>
            </a:r>
            <a:endParaRPr lang="tr-TR" sz="1600" dirty="0">
              <a:solidFill>
                <a:schemeClr val="tx1"/>
              </a:solidFill>
            </a:endParaRPr>
          </a:p>
        </p:txBody>
      </p:sp>
      <p:pic>
        <p:nvPicPr>
          <p:cNvPr id="6" name="Resim 5"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1466850" cy="638175"/>
          </a:xfrm>
          <a:prstGeom prst="rect">
            <a:avLst/>
          </a:prstGeom>
          <a:noFill/>
          <a:ln>
            <a:noFill/>
          </a:ln>
        </p:spPr>
      </p:pic>
    </p:spTree>
    <p:extLst>
      <p:ext uri="{BB962C8B-B14F-4D97-AF65-F5344CB8AC3E}">
        <p14:creationId xmlns:p14="http://schemas.microsoft.com/office/powerpoint/2010/main" val="26772081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17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2900" y="4293096"/>
            <a:ext cx="7886700" cy="1883867"/>
          </a:xfrm>
        </p:spPr>
        <p:txBody>
          <a:bodyPr>
            <a:normAutofit/>
          </a:bodyPr>
          <a:lstStyle/>
          <a:p>
            <a:pPr marL="342900" lvl="1" indent="0">
              <a:buNone/>
            </a:pPr>
            <a:r>
              <a:rPr lang="tr-TR" sz="2000" dirty="0" smtClean="0"/>
              <a:t>       </a:t>
            </a:r>
            <a:endParaRPr lang="tr-TR" sz="2000" b="1" dirty="0">
              <a:solidFill>
                <a:srgbClr val="C00000"/>
              </a:solidFill>
              <a:latin typeface="Aharoni" panose="02010803020104030203" pitchFamily="2" charset="-79"/>
              <a:cs typeface="Aharoni" panose="02010803020104030203" pitchFamily="2" charset="-79"/>
            </a:endParaRPr>
          </a:p>
        </p:txBody>
      </p:sp>
      <p:sp>
        <p:nvSpPr>
          <p:cNvPr id="7" name="Unvan 1"/>
          <p:cNvSpPr txBox="1">
            <a:spLocks/>
          </p:cNvSpPr>
          <p:nvPr/>
        </p:nvSpPr>
        <p:spPr>
          <a:xfrm>
            <a:off x="34250" y="3014733"/>
            <a:ext cx="9144000" cy="100667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20000"/>
              </a:lnSpc>
            </a:pPr>
            <a:r>
              <a:rPr lang="tr-TR" sz="12800" dirty="0" smtClean="0">
                <a:solidFill>
                  <a:srgbClr val="C00000"/>
                </a:solidFill>
                <a:latin typeface="Calibri" panose="020F0502020204030204" pitchFamily="34" charset="0"/>
                <a:cs typeface="Calibri" panose="020F0502020204030204" pitchFamily="34" charset="0"/>
              </a:rPr>
              <a:t>YURT DIŞI YÜKSEKÖĞRETİM KURUMLARINDAN YATAY GEÇİŞ BAŞVURU ESASLARI</a:t>
            </a:r>
            <a:r>
              <a:rPr lang="tr-TR" sz="6800" dirty="0" smtClean="0">
                <a:solidFill>
                  <a:srgbClr val="C00000"/>
                </a:solidFill>
                <a:latin typeface="Impact" panose="020B0806030902050204" pitchFamily="34" charset="0"/>
              </a:rPr>
              <a:t/>
            </a:r>
            <a:br>
              <a:rPr lang="tr-TR" sz="6800" dirty="0" smtClean="0">
                <a:solidFill>
                  <a:srgbClr val="C00000"/>
                </a:solidFill>
                <a:latin typeface="Impact" panose="020B0806030902050204" pitchFamily="34" charset="0"/>
              </a:rPr>
            </a:br>
            <a:r>
              <a:rPr lang="tr-TR" sz="6800" dirty="0" smtClean="0">
                <a:solidFill>
                  <a:srgbClr val="002060"/>
                </a:solidFill>
                <a:latin typeface="Impact" panose="020B0806030902050204" pitchFamily="34" charset="0"/>
              </a:rPr>
              <a:t/>
            </a:r>
            <a:br>
              <a:rPr lang="tr-TR" sz="6800" dirty="0" smtClean="0">
                <a:solidFill>
                  <a:srgbClr val="002060"/>
                </a:solidFill>
                <a:latin typeface="Impact" panose="020B0806030902050204" pitchFamily="34" charset="0"/>
              </a:rPr>
            </a:br>
            <a:r>
              <a:rPr lang="tr-TR" sz="2000" dirty="0" smtClean="0">
                <a:latin typeface="Impact" panose="020B0806030902050204" pitchFamily="34" charset="0"/>
              </a:rPr>
              <a:t>                                                   </a:t>
            </a:r>
            <a:r>
              <a:rPr lang="en-US" sz="2000" dirty="0" smtClean="0">
                <a:latin typeface="Impact" panose="020B0806030902050204" pitchFamily="34" charset="0"/>
              </a:rPr>
              <a:t>     </a:t>
            </a:r>
            <a:r>
              <a:rPr lang="tr-TR" sz="2000" dirty="0" smtClean="0">
                <a:latin typeface="Arial Black" panose="020B0A04020102020204" pitchFamily="34" charset="0"/>
              </a:rPr>
              <a:t/>
            </a:r>
            <a:br>
              <a:rPr lang="tr-TR" sz="2000" dirty="0" smtClean="0">
                <a:latin typeface="Arial Black" panose="020B0A04020102020204" pitchFamily="34" charset="0"/>
              </a:rPr>
            </a:br>
            <a:endParaRPr lang="tr-TR" sz="2000" dirty="0">
              <a:latin typeface="Arial Black" panose="020B0A04020102020204" pitchFamily="34" charset="0"/>
            </a:endParaRPr>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1466850" cy="638175"/>
          </a:xfrm>
          <a:prstGeom prst="rect">
            <a:avLst/>
          </a:prstGeom>
          <a:noFill/>
          <a:ln>
            <a:noFill/>
          </a:ln>
        </p:spPr>
      </p:pic>
    </p:spTree>
    <p:extLst>
      <p:ext uri="{BB962C8B-B14F-4D97-AF65-F5344CB8AC3E}">
        <p14:creationId xmlns:p14="http://schemas.microsoft.com/office/powerpoint/2010/main" val="18567854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p:txBody>
          <a:bodyPr/>
          <a:lstStyle/>
          <a:p>
            <a:pPr marL="0" indent="0" algn="just">
              <a:buNone/>
            </a:pPr>
            <a:r>
              <a:rPr lang="tr-TR" b="1" dirty="0" smtClean="0"/>
              <a:t>      İstanbul Gedik Üniversitesi’nin misyon</a:t>
            </a:r>
            <a:r>
              <a:rPr lang="tr-TR" b="1" dirty="0"/>
              <a:t>, vizyon, amaç ve </a:t>
            </a:r>
            <a:r>
              <a:rPr lang="tr-TR" b="1" dirty="0" smtClean="0"/>
              <a:t>stratejik hedefleri </a:t>
            </a:r>
            <a:r>
              <a:rPr lang="tr-TR" b="1" dirty="0"/>
              <a:t>doğrultusunda; eğitim-öğretim, bilimsel araştırma ve </a:t>
            </a:r>
            <a:r>
              <a:rPr lang="tr-TR" b="1" dirty="0" smtClean="0"/>
              <a:t>geliştirme, çeşitli hizmet alanlarında etkin</a:t>
            </a:r>
            <a:r>
              <a:rPr lang="tr-TR" b="1" dirty="0"/>
              <a:t>, verimli, </a:t>
            </a:r>
            <a:r>
              <a:rPr lang="tr-TR" b="1" dirty="0" smtClean="0"/>
              <a:t>rekabetçi, uluslararası </a:t>
            </a:r>
            <a:r>
              <a:rPr lang="tr-TR" b="1" dirty="0"/>
              <a:t>tanınırlığı ve saygınlığı </a:t>
            </a:r>
            <a:r>
              <a:rPr lang="tr-TR" b="1" dirty="0" smtClean="0"/>
              <a:t>olan, </a:t>
            </a:r>
            <a:r>
              <a:rPr lang="tr-TR" b="1" dirty="0"/>
              <a:t>iç ve dış paydaşları ile birlikte tüm süreçleri iyileştirerek, değişim ve gelişimin sürekliliğini </a:t>
            </a:r>
            <a:r>
              <a:rPr lang="tr-TR" b="1" dirty="0" smtClean="0"/>
              <a:t>sağlayan bir üniversite olmasını hedefliyoruz.</a:t>
            </a:r>
          </a:p>
          <a:p>
            <a:pPr marL="0" indent="0" algn="just">
              <a:buNone/>
            </a:pPr>
            <a:r>
              <a:rPr lang="tr-TR" b="1" dirty="0" smtClean="0"/>
              <a:t>      Amaç ve hedeflerimizin gerçekleşmesi için; Üniversitemizdeki eğitim</a:t>
            </a:r>
            <a:r>
              <a:rPr lang="tr-TR" b="1" dirty="0"/>
              <a:t>, öğretim</a:t>
            </a:r>
            <a:r>
              <a:rPr lang="tr-TR" b="1" dirty="0" smtClean="0"/>
              <a:t>, bilimsel araştırma </a:t>
            </a:r>
            <a:r>
              <a:rPr lang="tr-TR" b="1" dirty="0"/>
              <a:t>ve her türlü </a:t>
            </a:r>
            <a:r>
              <a:rPr lang="tr-TR" b="1" dirty="0" smtClean="0"/>
              <a:t>hizmetlerin </a:t>
            </a:r>
            <a:r>
              <a:rPr lang="tr-TR" b="1" dirty="0"/>
              <a:t>etkin bir iç kontrol </a:t>
            </a:r>
            <a:r>
              <a:rPr lang="tr-TR" b="1" dirty="0" smtClean="0"/>
              <a:t>sistemiyle değerlendirilmesi</a:t>
            </a:r>
            <a:r>
              <a:rPr lang="tr-TR" b="1" dirty="0"/>
              <a:t>, </a:t>
            </a:r>
            <a:r>
              <a:rPr lang="tr-TR" b="1" dirty="0" smtClean="0"/>
              <a:t>kalitelerinin iyileştirmesi, bağımsız </a:t>
            </a:r>
            <a:r>
              <a:rPr lang="tr-TR" b="1" dirty="0"/>
              <a:t>“dış değerlendirme" </a:t>
            </a:r>
            <a:r>
              <a:rPr lang="tr-TR" b="1" dirty="0" smtClean="0"/>
              <a:t>süreciyle de  kalite yönetim sisteminin onaylanması </a:t>
            </a:r>
            <a:r>
              <a:rPr lang="tr-TR" b="1" dirty="0"/>
              <a:t>ve </a:t>
            </a:r>
            <a:r>
              <a:rPr lang="tr-TR" b="1" dirty="0" smtClean="0"/>
              <a:t>tanınmasını sağlamaya çalışıyoruz.</a:t>
            </a:r>
            <a:endParaRPr lang="tr-TR" b="1"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1466850" cy="638175"/>
          </a:xfrm>
          <a:prstGeom prst="rect">
            <a:avLst/>
          </a:prstGeom>
          <a:noFill/>
          <a:ln>
            <a:noFill/>
          </a:ln>
        </p:spPr>
      </p:pic>
    </p:spTree>
    <p:extLst>
      <p:ext uri="{BB962C8B-B14F-4D97-AF65-F5344CB8AC3E}">
        <p14:creationId xmlns:p14="http://schemas.microsoft.com/office/powerpoint/2010/main" val="130180112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88675" y="188641"/>
            <a:ext cx="8887282" cy="6552728"/>
          </a:xfrm>
          <a:prstGeom prst="rect">
            <a:avLst/>
          </a:prstGeom>
          <a:ln w="228600" cap="sq" cmpd="thickThin">
            <a:solidFill>
              <a:srgbClr val="0070C0"/>
            </a:solidFill>
            <a:prstDash val="solid"/>
            <a:miter lim="800000"/>
          </a:ln>
          <a:effectLst>
            <a:innerShdw blurRad="76200">
              <a:srgbClr val="000000"/>
            </a:innerShdw>
          </a:effectLst>
        </p:spPr>
      </p:pic>
    </p:spTree>
    <p:extLst>
      <p:ext uri="{BB962C8B-B14F-4D97-AF65-F5344CB8AC3E}">
        <p14:creationId xmlns:p14="http://schemas.microsoft.com/office/powerpoint/2010/main" val="162774309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6968" y="5388599"/>
            <a:ext cx="7828684" cy="776705"/>
          </a:xfrm>
        </p:spPr>
        <p:txBody>
          <a:bodyPr>
            <a:normAutofit fontScale="77500" lnSpcReduction="20000"/>
          </a:bodyPr>
          <a:lstStyle/>
          <a:p>
            <a:pPr marL="0" lvl="0" indent="0">
              <a:lnSpc>
                <a:spcPct val="150000"/>
              </a:lnSpc>
              <a:buNone/>
            </a:pPr>
            <a:endParaRPr lang="tr-TR" sz="1600" b="1" dirty="0" smtClean="0">
              <a:solidFill>
                <a:srgbClr val="C00000"/>
              </a:solidFill>
            </a:endParaRPr>
          </a:p>
          <a:p>
            <a:pPr lvl="0">
              <a:lnSpc>
                <a:spcPct val="150000"/>
              </a:lnSpc>
              <a:buFont typeface="Wingdings" panose="05000000000000000000" pitchFamily="2" charset="2"/>
              <a:buChar char="ü"/>
            </a:pPr>
            <a:r>
              <a:rPr lang="tr-TR" b="1" dirty="0" smtClean="0"/>
              <a:t> Orijinali ve Türkçeye çevrilmişi) </a:t>
            </a:r>
            <a:r>
              <a:rPr lang="tr-TR" b="1" dirty="0"/>
              <a:t>ve ders </a:t>
            </a:r>
            <a:r>
              <a:rPr lang="tr-TR" b="1" dirty="0" smtClean="0"/>
              <a:t>içeriklerini getirmesi </a:t>
            </a:r>
            <a:r>
              <a:rPr lang="tr-TR" b="1" dirty="0"/>
              <a:t>gerekir</a:t>
            </a:r>
            <a:r>
              <a:rPr lang="tr-TR" b="1" dirty="0" smtClean="0"/>
              <a:t>.</a:t>
            </a:r>
            <a:endParaRPr lang="tr-TR" b="1" dirty="0"/>
          </a:p>
        </p:txBody>
      </p:sp>
      <p:sp>
        <p:nvSpPr>
          <p:cNvPr id="4" name="Dikdörtgen 3"/>
          <p:cNvSpPr/>
          <p:nvPr/>
        </p:nvSpPr>
        <p:spPr>
          <a:xfrm>
            <a:off x="1043608" y="874194"/>
            <a:ext cx="7293260" cy="646331"/>
          </a:xfrm>
          <a:prstGeom prst="rect">
            <a:avLst/>
          </a:prstGeom>
        </p:spPr>
        <p:txBody>
          <a:bodyPr wrap="square">
            <a:spAutoFit/>
          </a:bodyPr>
          <a:lstStyle/>
          <a:p>
            <a:r>
              <a:rPr lang="tr-TR" b="1" dirty="0" smtClean="0">
                <a:solidFill>
                  <a:srgbClr val="C00000"/>
                </a:solidFill>
              </a:rPr>
              <a:t>2014-2015 VE ÖNCEKİ YILLARDA YURT DIŞINDA KAYIT YAPTIRMIŞ OLANLARIN YATAY GEÇİŞİ </a:t>
            </a:r>
            <a:endParaRPr lang="tr-TR" b="1" dirty="0">
              <a:solidFill>
                <a:srgbClr val="C00000"/>
              </a:solidFill>
            </a:endParaRPr>
          </a:p>
        </p:txBody>
      </p:sp>
      <p:sp>
        <p:nvSpPr>
          <p:cNvPr id="2" name="Dikdörtgen 1"/>
          <p:cNvSpPr/>
          <p:nvPr/>
        </p:nvSpPr>
        <p:spPr>
          <a:xfrm>
            <a:off x="916968" y="1556793"/>
            <a:ext cx="7293260" cy="507831"/>
          </a:xfrm>
          <a:prstGeom prst="rect">
            <a:avLst/>
          </a:prstGeom>
        </p:spPr>
        <p:txBody>
          <a:bodyPr wrap="square">
            <a:spAutoFit/>
          </a:bodyPr>
          <a:lstStyle/>
          <a:p>
            <a:pPr lvl="0">
              <a:lnSpc>
                <a:spcPct val="150000"/>
              </a:lnSpc>
              <a:buFont typeface="Wingdings" panose="05000000000000000000" pitchFamily="2" charset="2"/>
              <a:buChar char="ü"/>
            </a:pPr>
            <a:r>
              <a:rPr lang="tr-TR" sz="1600" b="1" dirty="0" smtClean="0">
                <a:solidFill>
                  <a:srgbClr val="C00000"/>
                </a:solidFill>
              </a:rPr>
              <a:t> </a:t>
            </a:r>
            <a:r>
              <a:rPr lang="tr-TR" b="1" dirty="0" smtClean="0"/>
              <a:t>YÖK </a:t>
            </a:r>
            <a:r>
              <a:rPr lang="tr-TR" b="1" dirty="0"/>
              <a:t>tarafından tanındığına dair belge</a:t>
            </a:r>
          </a:p>
        </p:txBody>
      </p:sp>
      <p:sp>
        <p:nvSpPr>
          <p:cNvPr id="5" name="Dikdörtgen 4"/>
          <p:cNvSpPr/>
          <p:nvPr/>
        </p:nvSpPr>
        <p:spPr>
          <a:xfrm>
            <a:off x="916968" y="2018458"/>
            <a:ext cx="8047519" cy="873572"/>
          </a:xfrm>
          <a:prstGeom prst="rect">
            <a:avLst/>
          </a:prstGeom>
        </p:spPr>
        <p:txBody>
          <a:bodyPr wrap="square">
            <a:spAutoFit/>
          </a:bodyPr>
          <a:lstStyle/>
          <a:p>
            <a:pPr lvl="0">
              <a:lnSpc>
                <a:spcPct val="150000"/>
              </a:lnSpc>
              <a:buFont typeface="Wingdings" panose="05000000000000000000" pitchFamily="2" charset="2"/>
              <a:buChar char="ü"/>
            </a:pPr>
            <a:r>
              <a:rPr lang="tr-TR" sz="1600" b="1" dirty="0" smtClean="0">
                <a:solidFill>
                  <a:srgbClr val="C00000"/>
                </a:solidFill>
              </a:rPr>
              <a:t> </a:t>
            </a:r>
            <a:r>
              <a:rPr lang="tr-TR" b="1" dirty="0" smtClean="0"/>
              <a:t>Yurt </a:t>
            </a:r>
            <a:r>
              <a:rPr lang="tr-TR" b="1" dirty="0"/>
              <a:t>dışında kayıt yaptırdığı yılda ÖSYS ‘ girmiş ve ilgili puan türünde yukarıda belirtildiği gibi 140-180 puan ve üzeri almış olması,</a:t>
            </a:r>
          </a:p>
        </p:txBody>
      </p:sp>
      <p:sp>
        <p:nvSpPr>
          <p:cNvPr id="6" name="Dikdörtgen 5"/>
          <p:cNvSpPr/>
          <p:nvPr/>
        </p:nvSpPr>
        <p:spPr>
          <a:xfrm>
            <a:off x="916968" y="2849455"/>
            <a:ext cx="8047518" cy="507831"/>
          </a:xfrm>
          <a:prstGeom prst="rect">
            <a:avLst/>
          </a:prstGeom>
        </p:spPr>
        <p:txBody>
          <a:bodyPr wrap="square">
            <a:spAutoFit/>
          </a:bodyPr>
          <a:lstStyle/>
          <a:p>
            <a:pPr lvl="0">
              <a:lnSpc>
                <a:spcPct val="150000"/>
              </a:lnSpc>
              <a:buFont typeface="Wingdings" panose="05000000000000000000" pitchFamily="2" charset="2"/>
              <a:buChar char="ü"/>
            </a:pPr>
            <a:r>
              <a:rPr lang="tr-TR" sz="1600" b="1" dirty="0" smtClean="0">
                <a:solidFill>
                  <a:srgbClr val="C00000"/>
                </a:solidFill>
              </a:rPr>
              <a:t> </a:t>
            </a:r>
            <a:r>
              <a:rPr lang="tr-TR" b="1" dirty="0" smtClean="0"/>
              <a:t>ÖSYS </a:t>
            </a:r>
            <a:r>
              <a:rPr lang="tr-TR" b="1" dirty="0"/>
              <a:t>puanı </a:t>
            </a:r>
            <a:r>
              <a:rPr lang="tr-TR" b="1" dirty="0" smtClean="0"/>
              <a:t>yoksa bir önceki slaytta yer alan sınav </a:t>
            </a:r>
            <a:r>
              <a:rPr lang="tr-TR" b="1" dirty="0"/>
              <a:t>derecelerine sahip olması,</a:t>
            </a:r>
          </a:p>
        </p:txBody>
      </p:sp>
      <p:sp>
        <p:nvSpPr>
          <p:cNvPr id="7" name="Dikdörtgen 6"/>
          <p:cNvSpPr/>
          <p:nvPr/>
        </p:nvSpPr>
        <p:spPr>
          <a:xfrm>
            <a:off x="916968" y="3429000"/>
            <a:ext cx="8047517" cy="923330"/>
          </a:xfrm>
          <a:prstGeom prst="rect">
            <a:avLst/>
          </a:prstGeom>
        </p:spPr>
        <p:txBody>
          <a:bodyPr wrap="square">
            <a:spAutoFit/>
          </a:bodyPr>
          <a:lstStyle/>
          <a:p>
            <a:pPr lvl="0">
              <a:lnSpc>
                <a:spcPct val="150000"/>
              </a:lnSpc>
              <a:buFont typeface="Wingdings" panose="05000000000000000000" pitchFamily="2" charset="2"/>
              <a:buChar char="ü"/>
            </a:pPr>
            <a:r>
              <a:rPr lang="tr-TR" sz="1600" b="1" dirty="0" smtClean="0">
                <a:solidFill>
                  <a:srgbClr val="C00000"/>
                </a:solidFill>
              </a:rPr>
              <a:t> </a:t>
            </a:r>
            <a:r>
              <a:rPr lang="tr-TR" b="1" dirty="0" smtClean="0"/>
              <a:t>Hazırlık </a:t>
            </a:r>
            <a:r>
              <a:rPr lang="tr-TR" b="1" dirty="0"/>
              <a:t>sınıfı hariç en az bir yıl okumuş ve not </a:t>
            </a:r>
            <a:r>
              <a:rPr lang="tr-TR" b="1" dirty="0" smtClean="0"/>
              <a:t>ortalamasının 100 üzerinden </a:t>
            </a:r>
            <a:r>
              <a:rPr lang="tr-TR" b="1" dirty="0"/>
              <a:t>60 veya </a:t>
            </a:r>
            <a:r>
              <a:rPr lang="tr-TR" b="1" dirty="0" smtClean="0"/>
              <a:t>2.29 / 4.00 </a:t>
            </a:r>
            <a:r>
              <a:rPr lang="tr-TR" b="1" dirty="0"/>
              <a:t>olması,</a:t>
            </a:r>
          </a:p>
        </p:txBody>
      </p:sp>
      <p:sp>
        <p:nvSpPr>
          <p:cNvPr id="8" name="Dikdörtgen 7"/>
          <p:cNvSpPr/>
          <p:nvPr/>
        </p:nvSpPr>
        <p:spPr>
          <a:xfrm>
            <a:off x="916969" y="4259997"/>
            <a:ext cx="8047516" cy="507831"/>
          </a:xfrm>
          <a:prstGeom prst="rect">
            <a:avLst/>
          </a:prstGeom>
        </p:spPr>
        <p:txBody>
          <a:bodyPr wrap="square">
            <a:spAutoFit/>
          </a:bodyPr>
          <a:lstStyle/>
          <a:p>
            <a:pPr lvl="0">
              <a:lnSpc>
                <a:spcPct val="150000"/>
              </a:lnSpc>
              <a:buFont typeface="Wingdings" panose="05000000000000000000" pitchFamily="2" charset="2"/>
              <a:buChar char="ü"/>
            </a:pPr>
            <a:r>
              <a:rPr lang="tr-TR" sz="1600" b="1" dirty="0" smtClean="0">
                <a:solidFill>
                  <a:srgbClr val="C00000"/>
                </a:solidFill>
              </a:rPr>
              <a:t> </a:t>
            </a:r>
            <a:r>
              <a:rPr lang="tr-TR" b="1" dirty="0" smtClean="0"/>
              <a:t>Öğrencinin  </a:t>
            </a:r>
            <a:r>
              <a:rPr lang="tr-TR" b="1" dirty="0"/>
              <a:t>kayıtlı durumda öğrenci olduğunu belgelendirmesi,</a:t>
            </a:r>
          </a:p>
        </p:txBody>
      </p:sp>
      <p:sp>
        <p:nvSpPr>
          <p:cNvPr id="9" name="Dikdörtgen 8"/>
          <p:cNvSpPr/>
          <p:nvPr/>
        </p:nvSpPr>
        <p:spPr>
          <a:xfrm>
            <a:off x="916968" y="4721662"/>
            <a:ext cx="8047517" cy="923330"/>
          </a:xfrm>
          <a:prstGeom prst="rect">
            <a:avLst/>
          </a:prstGeom>
        </p:spPr>
        <p:txBody>
          <a:bodyPr wrap="square">
            <a:spAutoFit/>
          </a:bodyPr>
          <a:lstStyle/>
          <a:p>
            <a:pPr>
              <a:lnSpc>
                <a:spcPct val="150000"/>
              </a:lnSpc>
              <a:buFont typeface="Wingdings" panose="05000000000000000000" pitchFamily="2" charset="2"/>
              <a:buChar char="ü"/>
            </a:pPr>
            <a:r>
              <a:rPr lang="tr-TR" sz="1600" b="1" dirty="0" smtClean="0">
                <a:solidFill>
                  <a:srgbClr val="C00000"/>
                </a:solidFill>
              </a:rPr>
              <a:t> </a:t>
            </a:r>
            <a:r>
              <a:rPr lang="tr-TR" b="1" dirty="0" smtClean="0"/>
              <a:t>Transkript (Yurt </a:t>
            </a:r>
            <a:r>
              <a:rPr lang="tr-TR" b="1" dirty="0"/>
              <a:t>dışında kayıt yaptırdığı yılda ÖSYS ‘ girmiş ve ilgili puan türünde yukarıda belirtildiği gibi 140-180 puan ve üzeri almış olması</a:t>
            </a:r>
            <a:r>
              <a:rPr lang="tr-TR" b="1" dirty="0" smtClean="0"/>
              <a:t>,</a:t>
            </a:r>
            <a:endParaRPr lang="tr-TR" b="1" dirty="0"/>
          </a:p>
        </p:txBody>
      </p:sp>
      <p:pic>
        <p:nvPicPr>
          <p:cNvPr id="10" name="Resim 9"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183543" y="116632"/>
            <a:ext cx="1466850" cy="638175"/>
          </a:xfrm>
          <a:prstGeom prst="rect">
            <a:avLst/>
          </a:prstGeom>
          <a:noFill/>
          <a:ln>
            <a:noFill/>
          </a:ln>
        </p:spPr>
      </p:pic>
    </p:spTree>
    <p:extLst>
      <p:ext uri="{BB962C8B-B14F-4D97-AF65-F5344CB8AC3E}">
        <p14:creationId xmlns:p14="http://schemas.microsoft.com/office/powerpoint/2010/main" val="13655661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1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5500"/>
                            </p:stCondLst>
                            <p:childTnLst>
                              <p:par>
                                <p:cTn id="23" presetID="42" presetClass="entr" presetSubtype="0" fill="hold" grpId="0" nodeType="afterEffect">
                                  <p:stCondLst>
                                    <p:cond delay="15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grpId="0" nodeType="afterEffect">
                                  <p:stCondLst>
                                    <p:cond delay="15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10500"/>
                            </p:stCondLst>
                            <p:childTnLst>
                              <p:par>
                                <p:cTn id="35" presetID="42" presetClass="entr" presetSubtype="0" fill="hold" grpId="0" nodeType="afterEffect">
                                  <p:stCondLst>
                                    <p:cond delay="15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13000"/>
                            </p:stCondLst>
                            <p:childTnLst>
                              <p:par>
                                <p:cTn id="41" presetID="42" presetClass="entr" presetSubtype="0" fill="hold" grpId="0" nodeType="afterEffect">
                                  <p:stCondLst>
                                    <p:cond delay="150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fade">
                                      <p:cBhvr>
                                        <p:cTn id="43" dur="1000"/>
                                        <p:tgtEl>
                                          <p:spTgt spid="3">
                                            <p:txEl>
                                              <p:pRg st="1" end="1"/>
                                            </p:txEl>
                                          </p:spTgt>
                                        </p:tgtEl>
                                      </p:cBhvr>
                                    </p:animEffect>
                                    <p:anim calcmode="lin" valueType="num">
                                      <p:cBhvr>
                                        <p:cTn id="4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4650" y="5777880"/>
            <a:ext cx="7886700" cy="1080120"/>
          </a:xfrm>
        </p:spPr>
        <p:txBody>
          <a:bodyPr>
            <a:normAutofit/>
          </a:bodyPr>
          <a:lstStyle/>
          <a:p>
            <a:pPr algn="just">
              <a:lnSpc>
                <a:spcPct val="160000"/>
              </a:lnSpc>
            </a:pPr>
            <a:endParaRPr lang="tr-TR" sz="1400" b="1" dirty="0" smtClean="0">
              <a:solidFill>
                <a:schemeClr val="tx2">
                  <a:lumMod val="90000"/>
                  <a:lumOff val="10000"/>
                </a:schemeClr>
              </a:solidFill>
            </a:endParaRPr>
          </a:p>
        </p:txBody>
      </p:sp>
      <p:sp>
        <p:nvSpPr>
          <p:cNvPr id="2" name="Dikdörtgen 1"/>
          <p:cNvSpPr/>
          <p:nvPr/>
        </p:nvSpPr>
        <p:spPr>
          <a:xfrm>
            <a:off x="1835696" y="365640"/>
            <a:ext cx="6552728" cy="400110"/>
          </a:xfrm>
          <a:prstGeom prst="rect">
            <a:avLst/>
          </a:prstGeom>
        </p:spPr>
        <p:txBody>
          <a:bodyPr wrap="square">
            <a:spAutoFit/>
          </a:bodyPr>
          <a:lstStyle/>
          <a:p>
            <a:r>
              <a:rPr lang="tr-TR" b="1" dirty="0" smtClean="0">
                <a:solidFill>
                  <a:schemeClr val="bg1"/>
                </a:solidFill>
              </a:rPr>
              <a:t> </a:t>
            </a:r>
            <a:r>
              <a:rPr lang="tr-TR" sz="2000" b="1" dirty="0" smtClean="0">
                <a:solidFill>
                  <a:srgbClr val="C00000"/>
                </a:solidFill>
              </a:rPr>
              <a:t>2015-2016 </a:t>
            </a:r>
            <a:r>
              <a:rPr lang="tr-TR" sz="2000" b="1" dirty="0">
                <a:solidFill>
                  <a:srgbClr val="C00000"/>
                </a:solidFill>
              </a:rPr>
              <a:t>EĞİTİM-ÖĞRETİM YILINDAN İTİBAREN;</a:t>
            </a:r>
          </a:p>
        </p:txBody>
      </p:sp>
      <p:sp>
        <p:nvSpPr>
          <p:cNvPr id="4" name="Dikdörtgen 3"/>
          <p:cNvSpPr/>
          <p:nvPr/>
        </p:nvSpPr>
        <p:spPr>
          <a:xfrm>
            <a:off x="475516" y="877088"/>
            <a:ext cx="8208912" cy="3539430"/>
          </a:xfrm>
          <a:prstGeom prst="rect">
            <a:avLst/>
          </a:prstGeom>
        </p:spPr>
        <p:txBody>
          <a:bodyPr wrap="square">
            <a:spAutoFit/>
          </a:bodyPr>
          <a:lstStyle/>
          <a:p>
            <a:pPr algn="just">
              <a:lnSpc>
                <a:spcPct val="160000"/>
              </a:lnSpc>
            </a:pPr>
            <a:r>
              <a:rPr lang="tr-TR" sz="2000" b="1" dirty="0" smtClean="0"/>
              <a:t> </a:t>
            </a:r>
            <a:endParaRPr lang="tr-TR" sz="2000" b="1" dirty="0"/>
          </a:p>
          <a:p>
            <a:pPr algn="just">
              <a:lnSpc>
                <a:spcPct val="160000"/>
              </a:lnSpc>
            </a:pPr>
            <a:r>
              <a:rPr lang="tr-TR" sz="2000" b="1" dirty="0" smtClean="0"/>
              <a:t>Yurt dışında eğitime </a:t>
            </a:r>
            <a:r>
              <a:rPr lang="tr-TR" sz="2000" b="1" dirty="0"/>
              <a:t>başladığı yıl CWTS </a:t>
            </a:r>
            <a:r>
              <a:rPr lang="tr-TR" sz="2000" b="1" dirty="0" err="1"/>
              <a:t>Leiden</a:t>
            </a:r>
            <a:r>
              <a:rPr lang="tr-TR" sz="2000" b="1" dirty="0"/>
              <a:t> </a:t>
            </a:r>
            <a:r>
              <a:rPr lang="tr-TR" sz="2000" b="1" dirty="0" err="1"/>
              <a:t>Ranking</a:t>
            </a:r>
            <a:r>
              <a:rPr lang="tr-TR" sz="2000" b="1" dirty="0"/>
              <a:t> </a:t>
            </a:r>
            <a:r>
              <a:rPr lang="tr-TR" sz="2000" b="1" dirty="0" err="1"/>
              <a:t>Academic</a:t>
            </a:r>
            <a:r>
              <a:rPr lang="tr-TR" sz="2000" b="1" dirty="0"/>
              <a:t> </a:t>
            </a:r>
            <a:r>
              <a:rPr lang="tr-TR" sz="2000" b="1" dirty="0" err="1"/>
              <a:t>Ranking</a:t>
            </a:r>
            <a:r>
              <a:rPr lang="tr-TR" sz="2000" b="1" dirty="0"/>
              <a:t>, </a:t>
            </a:r>
            <a:r>
              <a:rPr lang="tr-TR" sz="2000" b="1" dirty="0" err="1"/>
              <a:t>Academic</a:t>
            </a:r>
            <a:r>
              <a:rPr lang="tr-TR" sz="2000" b="1" dirty="0"/>
              <a:t> </a:t>
            </a:r>
            <a:r>
              <a:rPr lang="tr-TR" sz="2000" b="1" dirty="0" err="1"/>
              <a:t>Ranking</a:t>
            </a:r>
            <a:r>
              <a:rPr lang="tr-TR" sz="2000" b="1" dirty="0"/>
              <a:t> of World </a:t>
            </a:r>
            <a:r>
              <a:rPr lang="tr-TR" sz="2000" b="1" dirty="0" err="1"/>
              <a:t>Universities</a:t>
            </a:r>
            <a:r>
              <a:rPr lang="tr-TR" sz="2000" b="1" dirty="0"/>
              <a:t> (</a:t>
            </a:r>
            <a:r>
              <a:rPr lang="tr-TR" sz="2000" b="1" dirty="0" err="1"/>
              <a:t>Shanghai</a:t>
            </a:r>
            <a:r>
              <a:rPr lang="tr-TR" sz="2000" b="1" dirty="0"/>
              <a:t>) ve </a:t>
            </a:r>
            <a:r>
              <a:rPr lang="tr-TR" sz="2000" b="1" dirty="0" err="1"/>
              <a:t>University</a:t>
            </a:r>
            <a:r>
              <a:rPr lang="tr-TR" sz="2000" b="1" dirty="0"/>
              <a:t> </a:t>
            </a:r>
            <a:r>
              <a:rPr lang="tr-TR" sz="2000" b="1" dirty="0" err="1"/>
              <a:t>Ranking</a:t>
            </a:r>
            <a:r>
              <a:rPr lang="tr-TR" sz="2000" b="1" dirty="0"/>
              <a:t> </a:t>
            </a:r>
            <a:r>
              <a:rPr lang="tr-TR" sz="2000" b="1" dirty="0" err="1"/>
              <a:t>by</a:t>
            </a:r>
            <a:r>
              <a:rPr lang="tr-TR" sz="2000" b="1" dirty="0"/>
              <a:t> </a:t>
            </a:r>
            <a:r>
              <a:rPr lang="tr-TR" sz="2000" b="1" dirty="0" err="1"/>
              <a:t>Academic</a:t>
            </a:r>
            <a:r>
              <a:rPr lang="tr-TR" sz="2000" b="1" dirty="0"/>
              <a:t> </a:t>
            </a:r>
            <a:r>
              <a:rPr lang="tr-TR" sz="2000" b="1" dirty="0" err="1"/>
              <a:t>Performance</a:t>
            </a:r>
            <a:r>
              <a:rPr lang="tr-TR" sz="2000" b="1" dirty="0"/>
              <a:t> (URAP) tarafından yapılan dünya üniversite sıralamalarında ilk 500 içerisine giren üniversiteler dışında kalan yurtdışındaki tanınan yükseköğretim kurumlarında eğitim almak isteyen ilgililerin, </a:t>
            </a:r>
          </a:p>
        </p:txBody>
      </p:sp>
      <p:pic>
        <p:nvPicPr>
          <p:cNvPr id="5" name="Resim 4"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209523" y="81408"/>
            <a:ext cx="1466850" cy="638175"/>
          </a:xfrm>
          <a:prstGeom prst="rect">
            <a:avLst/>
          </a:prstGeom>
          <a:noFill/>
          <a:ln>
            <a:noFill/>
          </a:ln>
        </p:spPr>
      </p:pic>
    </p:spTree>
    <p:extLst>
      <p:ext uri="{BB962C8B-B14F-4D97-AF65-F5344CB8AC3E}">
        <p14:creationId xmlns:p14="http://schemas.microsoft.com/office/powerpoint/2010/main" val="35818937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nodePh="1">
                                  <p:stCondLst>
                                    <p:cond delay="100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sz="2400" b="1" dirty="0">
                <a:solidFill>
                  <a:srgbClr val="002060"/>
                </a:solidFill>
              </a:rPr>
              <a:t>2015-2016 Eğitim -Öğretim yılı itibariyle eğitime başlayacakları yıl ÖSYM tarafından yapılan YGS ve </a:t>
            </a:r>
            <a:r>
              <a:rPr lang="tr-TR" sz="2400" b="1" dirty="0" err="1">
                <a:solidFill>
                  <a:srgbClr val="002060"/>
                </a:solidFill>
              </a:rPr>
              <a:t>LYS'ye</a:t>
            </a:r>
            <a:r>
              <a:rPr lang="tr-TR" sz="2400" b="1" dirty="0">
                <a:solidFill>
                  <a:srgbClr val="002060"/>
                </a:solidFill>
              </a:rPr>
              <a:t> </a:t>
            </a:r>
            <a:r>
              <a:rPr lang="tr-TR" sz="2400" b="1" dirty="0" smtClean="0">
                <a:solidFill>
                  <a:srgbClr val="002060"/>
                </a:solidFill>
              </a:rPr>
              <a:t>girmeleri, </a:t>
            </a:r>
          </a:p>
          <a:p>
            <a:r>
              <a:rPr lang="tr-TR" sz="2400" b="1" dirty="0">
                <a:solidFill>
                  <a:srgbClr val="C00000"/>
                </a:solidFill>
              </a:rPr>
              <a:t>Tıp Doktorluğu alanında sıralamada ilk 40 bin, Hukuk alanında ilk 150 bin içinde yer </a:t>
            </a:r>
            <a:r>
              <a:rPr lang="tr-TR" sz="2400" b="1" dirty="0" smtClean="0">
                <a:solidFill>
                  <a:srgbClr val="C00000"/>
                </a:solidFill>
              </a:rPr>
              <a:t>almaları, </a:t>
            </a:r>
          </a:p>
          <a:p>
            <a:r>
              <a:rPr lang="tr-TR" sz="2400" b="1" dirty="0">
                <a:solidFill>
                  <a:srgbClr val="002060"/>
                </a:solidFill>
              </a:rPr>
              <a:t>ÖSYS Kılavuzunda yer alan diğer alanlarda en az Türkiye'deki programlara yerleşen en son öğrencinin almış olduğu puanı </a:t>
            </a:r>
            <a:r>
              <a:rPr lang="tr-TR" sz="2400" b="1" dirty="0" smtClean="0">
                <a:solidFill>
                  <a:srgbClr val="002060"/>
                </a:solidFill>
              </a:rPr>
              <a:t>almaları</a:t>
            </a:r>
            <a:r>
              <a:rPr lang="tr-TR" sz="2400" b="1" dirty="0">
                <a:solidFill>
                  <a:srgbClr val="002060"/>
                </a:solidFill>
              </a:rPr>
              <a:t>,</a:t>
            </a:r>
            <a:endParaRPr lang="tr-TR" sz="2400" b="1" dirty="0" smtClean="0">
              <a:solidFill>
                <a:srgbClr val="002060"/>
              </a:solidFill>
            </a:endParaRPr>
          </a:p>
          <a:p>
            <a:r>
              <a:rPr lang="tr-TR" sz="2400" b="1" dirty="0">
                <a:solidFill>
                  <a:srgbClr val="C00000"/>
                </a:solidFill>
              </a:rPr>
              <a:t>ÖSYS herhangi bir puan türünde en az 140, lisans programları için herhangi bir puan türünde en az 180 puan almaları gerekmektedir.</a:t>
            </a:r>
          </a:p>
          <a:p>
            <a:endParaRPr lang="tr-TR" sz="2400" b="1" dirty="0">
              <a:solidFill>
                <a:srgbClr val="002060"/>
              </a:solidFill>
            </a:endParaRPr>
          </a:p>
          <a:p>
            <a:endParaRPr lang="tr-TR" sz="2400" b="1" dirty="0">
              <a:solidFill>
                <a:srgbClr val="C00000"/>
              </a:solidFill>
            </a:endParaRPr>
          </a:p>
          <a:p>
            <a:endParaRPr lang="tr-TR" sz="2400" b="1" dirty="0">
              <a:solidFill>
                <a:srgbClr val="002060"/>
              </a:solidFill>
            </a:endParaRPr>
          </a:p>
          <a:p>
            <a:endParaRPr lang="tr-TR"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1466850" cy="638175"/>
          </a:xfrm>
          <a:prstGeom prst="rect">
            <a:avLst/>
          </a:prstGeom>
          <a:noFill/>
          <a:ln>
            <a:noFill/>
          </a:ln>
        </p:spPr>
      </p:pic>
    </p:spTree>
    <p:extLst>
      <p:ext uri="{BB962C8B-B14F-4D97-AF65-F5344CB8AC3E}">
        <p14:creationId xmlns:p14="http://schemas.microsoft.com/office/powerpoint/2010/main" val="1895599707"/>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1484784"/>
            <a:ext cx="7920880" cy="3231654"/>
          </a:xfrm>
          <a:prstGeom prst="rect">
            <a:avLst/>
          </a:prstGeom>
        </p:spPr>
        <p:txBody>
          <a:bodyPr wrap="square">
            <a:spAutoFit/>
          </a:bodyPr>
          <a:lstStyle/>
          <a:p>
            <a:pPr algn="just">
              <a:lnSpc>
                <a:spcPct val="150000"/>
              </a:lnSpc>
            </a:pPr>
            <a:endParaRPr lang="tr-TR" b="1" dirty="0" smtClean="0">
              <a:solidFill>
                <a:srgbClr val="002060"/>
              </a:solidFill>
            </a:endParaRPr>
          </a:p>
          <a:p>
            <a:pPr algn="just">
              <a:lnSpc>
                <a:spcPct val="150000"/>
              </a:lnSpc>
            </a:pPr>
            <a:r>
              <a:rPr lang="tr-TR" sz="2000" b="1" dirty="0" smtClean="0"/>
              <a:t>2015-2016 </a:t>
            </a:r>
            <a:r>
              <a:rPr lang="tr-TR" sz="2000" b="1" dirty="0"/>
              <a:t>Bahar Dönemi de dahil olmak üzere yurtdışı yatay geçiş kontenjanları için yurt dışındaki aynı yükseköğretim kurumundan bir programın her bir sınıfına geçiş yapabilecek öğrenci </a:t>
            </a:r>
            <a:r>
              <a:rPr lang="tr-TR" sz="2000" b="1" dirty="0" smtClean="0"/>
              <a:t>sayısının; </a:t>
            </a:r>
          </a:p>
          <a:p>
            <a:pPr algn="just">
              <a:lnSpc>
                <a:spcPct val="150000"/>
              </a:lnSpc>
            </a:pPr>
            <a:endParaRPr lang="tr-TR" sz="2000" b="1" dirty="0"/>
          </a:p>
          <a:p>
            <a:pPr algn="just">
              <a:lnSpc>
                <a:spcPct val="150000"/>
              </a:lnSpc>
            </a:pPr>
            <a:endParaRPr lang="tr-TR" sz="2000" b="1" dirty="0" smtClean="0"/>
          </a:p>
          <a:p>
            <a:pPr algn="just">
              <a:lnSpc>
                <a:spcPct val="150000"/>
              </a:lnSpc>
            </a:pPr>
            <a:endParaRPr lang="tr-TR" b="1" dirty="0" smtClean="0">
              <a:solidFill>
                <a:srgbClr val="002060"/>
              </a:solidFill>
            </a:endParaRPr>
          </a:p>
        </p:txBody>
      </p:sp>
      <p:sp>
        <p:nvSpPr>
          <p:cNvPr id="4" name="Dikdörtgen 3"/>
          <p:cNvSpPr/>
          <p:nvPr/>
        </p:nvSpPr>
        <p:spPr>
          <a:xfrm>
            <a:off x="700975" y="3212976"/>
            <a:ext cx="7831465" cy="960328"/>
          </a:xfrm>
          <a:prstGeom prst="rect">
            <a:avLst/>
          </a:prstGeom>
        </p:spPr>
        <p:txBody>
          <a:bodyPr wrap="square">
            <a:spAutoFit/>
          </a:bodyPr>
          <a:lstStyle/>
          <a:p>
            <a:pPr algn="just">
              <a:lnSpc>
                <a:spcPct val="150000"/>
              </a:lnSpc>
            </a:pPr>
            <a:r>
              <a:rPr lang="tr-TR" sz="2000" b="1" dirty="0"/>
              <a:t>o programın ilgili sınıfının yurt dışı kontenjanının % 15’ini geçmemesi gerekmektedir</a:t>
            </a:r>
            <a:r>
              <a:rPr lang="tr-TR" b="1" dirty="0"/>
              <a:t>.</a:t>
            </a:r>
          </a:p>
        </p:txBody>
      </p:sp>
      <p:pic>
        <p:nvPicPr>
          <p:cNvPr id="5" name="Resim 4"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466850" cy="638175"/>
          </a:xfrm>
          <a:prstGeom prst="rect">
            <a:avLst/>
          </a:prstGeom>
          <a:noFill/>
          <a:ln>
            <a:noFill/>
          </a:ln>
        </p:spPr>
      </p:pic>
    </p:spTree>
    <p:extLst>
      <p:ext uri="{BB962C8B-B14F-4D97-AF65-F5344CB8AC3E}">
        <p14:creationId xmlns:p14="http://schemas.microsoft.com/office/powerpoint/2010/main" val="339368187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4494" y="908720"/>
            <a:ext cx="7997945" cy="783861"/>
          </a:xfrm>
        </p:spPr>
        <p:txBody>
          <a:bodyPr>
            <a:normAutofit fontScale="90000"/>
          </a:bodyPr>
          <a:lstStyle/>
          <a:p>
            <a:pPr lvl="0">
              <a:spcBef>
                <a:spcPts val="750"/>
              </a:spcBef>
            </a:pPr>
            <a:r>
              <a:rPr lang="tr-TR" sz="2000" b="1" dirty="0" smtClean="0">
                <a:solidFill>
                  <a:schemeClr val="bg1"/>
                </a:solidFill>
                <a:ea typeface="+mn-ea"/>
                <a:cs typeface="+mn-cs"/>
              </a:rPr>
              <a:t>               </a:t>
            </a:r>
            <a:r>
              <a:rPr lang="tr-TR" sz="2000" b="1" dirty="0" smtClean="0">
                <a:solidFill>
                  <a:srgbClr val="C00000"/>
                </a:solidFill>
                <a:latin typeface="+mn-lt"/>
                <a:ea typeface="+mn-ea"/>
                <a:cs typeface="+mn-cs"/>
              </a:rPr>
              <a:t>2016-2017 EĞİTİM-ÖĞRETİM YILINDAN İTİBAREN</a:t>
            </a:r>
            <a:br>
              <a:rPr lang="tr-TR" sz="2000" b="1" dirty="0" smtClean="0">
                <a:solidFill>
                  <a:srgbClr val="C00000"/>
                </a:solidFill>
                <a:latin typeface="+mn-lt"/>
                <a:ea typeface="+mn-ea"/>
                <a:cs typeface="+mn-cs"/>
              </a:rPr>
            </a:br>
            <a:r>
              <a:rPr lang="tr-TR" sz="4000" dirty="0" smtClean="0">
                <a:solidFill>
                  <a:schemeClr val="bg1"/>
                </a:solidFill>
              </a:rPr>
              <a:t> </a:t>
            </a:r>
            <a:r>
              <a:rPr lang="tr-TR" sz="1600" dirty="0" smtClean="0">
                <a:solidFill>
                  <a:schemeClr val="bg1"/>
                </a:solidFill>
              </a:rPr>
              <a:t> </a:t>
            </a:r>
            <a:endParaRPr lang="tr-TR" sz="4000" dirty="0">
              <a:solidFill>
                <a:schemeClr val="bg1"/>
              </a:solidFill>
            </a:endParaRPr>
          </a:p>
        </p:txBody>
      </p:sp>
      <p:sp>
        <p:nvSpPr>
          <p:cNvPr id="3" name="İçerik Yer Tutucusu 2"/>
          <p:cNvSpPr>
            <a:spLocks noGrp="1"/>
          </p:cNvSpPr>
          <p:nvPr>
            <p:ph idx="1"/>
          </p:nvPr>
        </p:nvSpPr>
        <p:spPr>
          <a:xfrm>
            <a:off x="827584" y="5435958"/>
            <a:ext cx="7920880" cy="1422042"/>
          </a:xfrm>
        </p:spPr>
        <p:txBody>
          <a:bodyPr>
            <a:normAutofit/>
          </a:bodyPr>
          <a:lstStyle/>
          <a:p>
            <a:pPr marL="0" indent="0">
              <a:lnSpc>
                <a:spcPct val="150000"/>
              </a:lnSpc>
              <a:buNone/>
            </a:pPr>
            <a:endParaRPr lang="tr-TR" sz="2000" dirty="0"/>
          </a:p>
        </p:txBody>
      </p:sp>
      <p:sp>
        <p:nvSpPr>
          <p:cNvPr id="4" name="Dikdörtgen 3"/>
          <p:cNvSpPr/>
          <p:nvPr/>
        </p:nvSpPr>
        <p:spPr>
          <a:xfrm>
            <a:off x="476149" y="1556793"/>
            <a:ext cx="8191782" cy="3323987"/>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tr-TR" sz="2000" b="1" dirty="0"/>
              <a:t>Yükseköğretim Genel Kurulunun; ortaöğrenimini Türkiye'de tamamlayan ve eğitime başladığı yıl CWTS </a:t>
            </a:r>
            <a:r>
              <a:rPr lang="tr-TR" sz="2000" b="1" dirty="0" err="1"/>
              <a:t>Leiden</a:t>
            </a:r>
            <a:r>
              <a:rPr lang="tr-TR" sz="2000" b="1" dirty="0"/>
              <a:t> </a:t>
            </a:r>
            <a:r>
              <a:rPr lang="tr-TR" sz="2000" b="1" dirty="0" err="1"/>
              <a:t>Ranking</a:t>
            </a:r>
            <a:r>
              <a:rPr lang="tr-TR" sz="2000" b="1" dirty="0"/>
              <a:t> </a:t>
            </a:r>
            <a:r>
              <a:rPr lang="tr-TR" sz="2000" b="1" dirty="0" err="1"/>
              <a:t>Academic</a:t>
            </a:r>
            <a:r>
              <a:rPr lang="tr-TR" sz="2000" b="1" dirty="0"/>
              <a:t> </a:t>
            </a:r>
            <a:r>
              <a:rPr lang="tr-TR" sz="2000" b="1" dirty="0" err="1"/>
              <a:t>Ranking</a:t>
            </a:r>
            <a:r>
              <a:rPr lang="tr-TR" sz="2000" b="1" dirty="0"/>
              <a:t>, </a:t>
            </a:r>
            <a:r>
              <a:rPr lang="tr-TR" sz="2000" b="1" dirty="0" err="1"/>
              <a:t>Academic</a:t>
            </a:r>
            <a:r>
              <a:rPr lang="tr-TR" sz="2000" b="1" dirty="0"/>
              <a:t> </a:t>
            </a:r>
            <a:r>
              <a:rPr lang="tr-TR" sz="2000" b="1" dirty="0" err="1"/>
              <a:t>Ranking</a:t>
            </a:r>
            <a:r>
              <a:rPr lang="tr-TR" sz="2000" b="1" dirty="0"/>
              <a:t> of World </a:t>
            </a:r>
            <a:r>
              <a:rPr lang="tr-TR" sz="2000" b="1" dirty="0" err="1"/>
              <a:t>Universities</a:t>
            </a:r>
            <a:r>
              <a:rPr lang="tr-TR" sz="2000" b="1" dirty="0"/>
              <a:t> (</a:t>
            </a:r>
            <a:r>
              <a:rPr lang="tr-TR" sz="2000" b="1" dirty="0" err="1"/>
              <a:t>Shanghai</a:t>
            </a:r>
            <a:r>
              <a:rPr lang="tr-TR" sz="2000" b="1" dirty="0"/>
              <a:t>) ve </a:t>
            </a:r>
            <a:r>
              <a:rPr lang="tr-TR" sz="2000" b="1" dirty="0" err="1"/>
              <a:t>University</a:t>
            </a:r>
            <a:r>
              <a:rPr lang="tr-TR" sz="2000" b="1" dirty="0"/>
              <a:t> </a:t>
            </a:r>
            <a:r>
              <a:rPr lang="tr-TR" sz="2000" b="1" dirty="0" err="1"/>
              <a:t>Ranking</a:t>
            </a:r>
            <a:r>
              <a:rPr lang="tr-TR" sz="2000" b="1" dirty="0"/>
              <a:t> </a:t>
            </a:r>
            <a:r>
              <a:rPr lang="tr-TR" sz="2000" b="1" dirty="0" err="1"/>
              <a:t>by</a:t>
            </a:r>
            <a:r>
              <a:rPr lang="tr-TR" sz="2000" b="1" dirty="0"/>
              <a:t> </a:t>
            </a:r>
            <a:r>
              <a:rPr lang="tr-TR" sz="2000" b="1" dirty="0" err="1"/>
              <a:t>Academic</a:t>
            </a:r>
            <a:r>
              <a:rPr lang="tr-TR" sz="2000" b="1" dirty="0"/>
              <a:t> </a:t>
            </a:r>
            <a:r>
              <a:rPr lang="tr-TR" sz="2000" b="1" dirty="0" err="1"/>
              <a:t>Performance</a:t>
            </a:r>
            <a:r>
              <a:rPr lang="tr-TR" sz="2000" b="1" dirty="0"/>
              <a:t> (URAP) tarafından yapılan dünya üniversite sıralamalarında ilk </a:t>
            </a:r>
            <a:r>
              <a:rPr lang="tr-TR" sz="2000" b="1" dirty="0" smtClean="0"/>
              <a:t>500 </a:t>
            </a:r>
            <a:r>
              <a:rPr lang="tr-TR" sz="2000" b="1" dirty="0"/>
              <a:t>içerisine giren üniversiteler dışında kalan yurtdışındaki tanınan yükseköğretim kurumlarında eğitim almak isteyen ilgililerin, </a:t>
            </a:r>
          </a:p>
        </p:txBody>
      </p:sp>
      <p:sp>
        <p:nvSpPr>
          <p:cNvPr id="6" name="Dikdörtgen 5"/>
          <p:cNvSpPr/>
          <p:nvPr/>
        </p:nvSpPr>
        <p:spPr>
          <a:xfrm>
            <a:off x="476149" y="3715614"/>
            <a:ext cx="8191782" cy="375552"/>
          </a:xfrm>
          <a:prstGeom prst="rect">
            <a:avLst/>
          </a:prstGeom>
        </p:spPr>
        <p:txBody>
          <a:bodyPr wrap="square">
            <a:spAutoFit/>
          </a:bodyPr>
          <a:lstStyle/>
          <a:p>
            <a:pPr algn="just">
              <a:lnSpc>
                <a:spcPct val="150000"/>
              </a:lnSpc>
            </a:pPr>
            <a:r>
              <a:rPr lang="tr-TR" sz="1400" b="1" dirty="0" smtClean="0">
                <a:solidFill>
                  <a:srgbClr val="002060"/>
                </a:solidFill>
              </a:rPr>
              <a:t> </a:t>
            </a:r>
            <a:endParaRPr lang="tr-TR" sz="1400" b="1" dirty="0">
              <a:solidFill>
                <a:srgbClr val="002060"/>
              </a:solidFill>
            </a:endParaRPr>
          </a:p>
        </p:txBody>
      </p:sp>
    </p:spTree>
    <p:extLst>
      <p:ext uri="{BB962C8B-B14F-4D97-AF65-F5344CB8AC3E}">
        <p14:creationId xmlns:p14="http://schemas.microsoft.com/office/powerpoint/2010/main" val="17539102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3250"/>
                            </p:stCondLst>
                            <p:childTnLst>
                              <p:par>
                                <p:cTn id="17" presetID="42" presetClass="entr" presetSubtype="0" fill="hold" grpId="0" nodeType="afterEffect" nodePh="1">
                                  <p:stCondLst>
                                    <p:cond delay="1250"/>
                                  </p:stCondLst>
                                  <p:endCondLst>
                                    <p:cond evt="begin" delay="0">
                                      <p:tn val="17"/>
                                    </p:cond>
                                  </p:end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77500" lnSpcReduction="20000"/>
          </a:bodyPr>
          <a:lstStyle/>
          <a:p>
            <a:pPr algn="just"/>
            <a:r>
              <a:rPr lang="tr-TR" sz="2600" b="1" dirty="0"/>
              <a:t>2016-2017 Eğitim-Öğretim yılı itibariyle eğitime başlayacakları yıl ÖSYM tarafından yapılan YGS ve </a:t>
            </a:r>
            <a:r>
              <a:rPr lang="tr-TR" sz="2600" b="1" dirty="0" err="1"/>
              <a:t>LYS'ye</a:t>
            </a:r>
            <a:r>
              <a:rPr lang="tr-TR" sz="2600" b="1" dirty="0"/>
              <a:t> girmeleri</a:t>
            </a:r>
            <a:r>
              <a:rPr lang="tr-TR" sz="2600" b="1" dirty="0" smtClean="0"/>
              <a:t>;</a:t>
            </a:r>
          </a:p>
          <a:p>
            <a:pPr algn="just"/>
            <a:endParaRPr lang="tr-TR" sz="2600" b="1" dirty="0" smtClean="0"/>
          </a:p>
          <a:p>
            <a:pPr algn="just"/>
            <a:r>
              <a:rPr lang="tr-TR" sz="2600" b="1" dirty="0"/>
              <a:t>Tıp Doktorluğu alanında sıralamada ilk 40 bin, Hukuk alanında ilk 150 bin, Mimarlık alanında ilk 200 bin ve Mühendislik alanında ilk 240 bin içinde </a:t>
            </a:r>
            <a:r>
              <a:rPr lang="tr-TR" sz="2600" b="1" dirty="0" err="1"/>
              <a:t>içinde</a:t>
            </a:r>
            <a:r>
              <a:rPr lang="tr-TR" sz="2600" b="1" dirty="0"/>
              <a:t> yer </a:t>
            </a:r>
            <a:r>
              <a:rPr lang="tr-TR" sz="2600" b="1" dirty="0" smtClean="0"/>
              <a:t>almaları,</a:t>
            </a:r>
          </a:p>
          <a:p>
            <a:pPr algn="just"/>
            <a:endParaRPr lang="tr-TR" sz="2600" b="1" dirty="0" smtClean="0"/>
          </a:p>
          <a:p>
            <a:pPr algn="just"/>
            <a:r>
              <a:rPr lang="tr-TR" sz="2600" b="1" dirty="0"/>
              <a:t>ÖSYS Kılavuzunda yer alan diğer alanlarda en az Türkiye'deki programlara yerleşen en son öğrencinin almış olduğu puanı almaları</a:t>
            </a:r>
            <a:r>
              <a:rPr lang="tr-TR" sz="2600" b="1" dirty="0" smtClean="0"/>
              <a:t>;</a:t>
            </a:r>
          </a:p>
          <a:p>
            <a:pPr algn="just"/>
            <a:endParaRPr lang="tr-TR" sz="2600" b="1" dirty="0" smtClean="0"/>
          </a:p>
          <a:p>
            <a:pPr algn="just"/>
            <a:r>
              <a:rPr lang="tr-TR" sz="2600" b="1" dirty="0"/>
              <a:t>ÖSYS Kılavuzunda yer almayan alanlarda eğitim alacakların ön lisans programları için    herhangi bir puan türünde en az 150, lisans programları için herhangi bir puan türünde en az 180 puan almaları gerekmektedir. </a:t>
            </a:r>
          </a:p>
          <a:p>
            <a:pPr algn="just"/>
            <a:r>
              <a:rPr lang="tr-TR" sz="2600" b="1" dirty="0" smtClean="0">
                <a:solidFill>
                  <a:schemeClr val="accent1"/>
                </a:solidFill>
              </a:rPr>
              <a:t> </a:t>
            </a:r>
            <a:endParaRPr lang="tr-TR" sz="2600" b="1" dirty="0">
              <a:solidFill>
                <a:schemeClr val="accent1"/>
              </a:solidFill>
            </a:endParaRPr>
          </a:p>
          <a:p>
            <a:endParaRPr lang="tr-TR"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1466850" cy="638175"/>
          </a:xfrm>
          <a:prstGeom prst="rect">
            <a:avLst/>
          </a:prstGeom>
          <a:noFill/>
          <a:ln>
            <a:noFill/>
          </a:ln>
        </p:spPr>
      </p:pic>
    </p:spTree>
    <p:extLst>
      <p:ext uri="{BB962C8B-B14F-4D97-AF65-F5344CB8AC3E}">
        <p14:creationId xmlns:p14="http://schemas.microsoft.com/office/powerpoint/2010/main" val="1396315023"/>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988840"/>
            <a:ext cx="7886700" cy="1872208"/>
          </a:xfrm>
        </p:spPr>
        <p:txBody>
          <a:bodyPr>
            <a:normAutofit lnSpcReduction="10000"/>
          </a:bodyPr>
          <a:lstStyle/>
          <a:p>
            <a:pPr marL="0" lvl="0" indent="0" algn="just">
              <a:lnSpc>
                <a:spcPct val="150000"/>
              </a:lnSpc>
              <a:buNone/>
            </a:pPr>
            <a:r>
              <a:rPr lang="tr-TR" sz="2000" b="1" dirty="0" smtClean="0"/>
              <a:t>Yurtdışı </a:t>
            </a:r>
            <a:r>
              <a:rPr lang="tr-TR" sz="2000" b="1" dirty="0"/>
              <a:t>yatay geçiş kontenjanları için yurt dışındaki aynı yükseköğretim kurumundan bir programın her bir sınıfına geçiş yapabilecek öğrenci sayısının o programın ilgili sınıfının yurt dışı kontenjanının % 15’ini geçmemesi gerekmektedir.</a:t>
            </a:r>
          </a:p>
          <a:p>
            <a:pPr>
              <a:lnSpc>
                <a:spcPct val="150000"/>
              </a:lnSpc>
            </a:pPr>
            <a:endParaRPr lang="tr-TR" dirty="0">
              <a:solidFill>
                <a:srgbClr val="002060"/>
              </a:solidFill>
            </a:endParaRPr>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466850" cy="638175"/>
          </a:xfrm>
          <a:prstGeom prst="rect">
            <a:avLst/>
          </a:prstGeom>
          <a:noFill/>
          <a:ln>
            <a:noFill/>
          </a:ln>
        </p:spPr>
      </p:pic>
    </p:spTree>
    <p:extLst>
      <p:ext uri="{BB962C8B-B14F-4D97-AF65-F5344CB8AC3E}">
        <p14:creationId xmlns:p14="http://schemas.microsoft.com/office/powerpoint/2010/main" val="3121749656"/>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6362" y="365126"/>
            <a:ext cx="6868988" cy="1325563"/>
          </a:xfrm>
        </p:spPr>
        <p:txBody>
          <a:bodyPr>
            <a:normAutofit/>
          </a:bodyPr>
          <a:lstStyle/>
          <a:p>
            <a:r>
              <a:rPr lang="tr-TR" sz="1600" b="1" dirty="0" smtClean="0">
                <a:solidFill>
                  <a:srgbClr val="C00000"/>
                </a:solidFill>
              </a:rPr>
              <a:t>2017-2018  EĞİTİM-ÖĞRETİM  YILI </a:t>
            </a:r>
            <a:r>
              <a:rPr lang="tr-TR" sz="1600" b="1" dirty="0">
                <a:solidFill>
                  <a:srgbClr val="C00000"/>
                </a:solidFill>
              </a:rPr>
              <a:t>NDA </a:t>
            </a:r>
            <a:r>
              <a:rPr lang="tr-TR" sz="1600" b="1" dirty="0" smtClean="0">
                <a:solidFill>
                  <a:srgbClr val="C00000"/>
                </a:solidFill>
              </a:rPr>
              <a:t> T.C</a:t>
            </a:r>
            <a:r>
              <a:rPr lang="tr-TR" sz="1600" b="1" dirty="0">
                <a:solidFill>
                  <a:srgbClr val="C00000"/>
                </a:solidFill>
              </a:rPr>
              <a:t>. </a:t>
            </a:r>
            <a:r>
              <a:rPr lang="tr-TR" sz="1600" b="1" dirty="0" smtClean="0">
                <a:solidFill>
                  <a:srgbClr val="C00000"/>
                </a:solidFill>
              </a:rPr>
              <a:t> UYRUKLU  ÖĞRENCİLERİN  YURT </a:t>
            </a:r>
            <a:r>
              <a:rPr lang="tr-TR" sz="1600" b="1" dirty="0">
                <a:solidFill>
                  <a:srgbClr val="C00000"/>
                </a:solidFill>
              </a:rPr>
              <a:t>DIŞINDAKİ </a:t>
            </a:r>
            <a:r>
              <a:rPr lang="tr-TR" sz="1600" b="1" dirty="0" smtClean="0">
                <a:solidFill>
                  <a:srgbClr val="C00000"/>
                </a:solidFill>
              </a:rPr>
              <a:t>  YÜKSEKÖĞRETİM  KURUMLARINDAN  YURT </a:t>
            </a:r>
            <a:r>
              <a:rPr lang="tr-TR" sz="1600" b="1" dirty="0">
                <a:solidFill>
                  <a:srgbClr val="C00000"/>
                </a:solidFill>
              </a:rPr>
              <a:t>İÇİNDEKİ </a:t>
            </a:r>
            <a:r>
              <a:rPr lang="tr-TR" sz="1600" b="1" dirty="0" smtClean="0">
                <a:solidFill>
                  <a:srgbClr val="C00000"/>
                </a:solidFill>
              </a:rPr>
              <a:t> YÜKSEKÖĞRETİM </a:t>
            </a:r>
            <a:r>
              <a:rPr lang="tr-TR" sz="1600" b="1" dirty="0">
                <a:solidFill>
                  <a:srgbClr val="C00000"/>
                </a:solidFill>
              </a:rPr>
              <a:t>KURUMLARINA </a:t>
            </a:r>
            <a:r>
              <a:rPr lang="tr-TR" sz="1600" b="1" dirty="0" smtClean="0">
                <a:solidFill>
                  <a:srgbClr val="C00000"/>
                </a:solidFill>
              </a:rPr>
              <a:t> YATAY </a:t>
            </a:r>
            <a:r>
              <a:rPr lang="tr-TR" sz="1600" b="1" dirty="0">
                <a:solidFill>
                  <a:srgbClr val="C00000"/>
                </a:solidFill>
              </a:rPr>
              <a:t>GEÇİŞ </a:t>
            </a:r>
            <a:r>
              <a:rPr lang="tr-TR" sz="1600" b="1" dirty="0" smtClean="0">
                <a:solidFill>
                  <a:srgbClr val="C00000"/>
                </a:solidFill>
              </a:rPr>
              <a:t> İŞLEMLERİ</a:t>
            </a:r>
            <a:endParaRPr lang="tr-TR" sz="1600" dirty="0">
              <a:solidFill>
                <a:srgbClr val="C00000"/>
              </a:solidFill>
            </a:endParaRPr>
          </a:p>
        </p:txBody>
      </p:sp>
      <p:sp>
        <p:nvSpPr>
          <p:cNvPr id="3" name="İçerik Yer Tutucusu 2"/>
          <p:cNvSpPr>
            <a:spLocks noGrp="1"/>
          </p:cNvSpPr>
          <p:nvPr>
            <p:ph idx="1"/>
          </p:nvPr>
        </p:nvSpPr>
        <p:spPr>
          <a:xfrm>
            <a:off x="539552" y="1700808"/>
            <a:ext cx="7975798" cy="4476155"/>
          </a:xfrm>
        </p:spPr>
        <p:txBody>
          <a:bodyPr>
            <a:noAutofit/>
          </a:bodyPr>
          <a:lstStyle/>
          <a:p>
            <a:pPr lvl="0" algn="just"/>
            <a:r>
              <a:rPr lang="tr-TR" sz="2000" b="1" dirty="0"/>
              <a:t>T.C. uyruklu öğrencilerin yurt dışındaki yükseköğretim kurumlarından yurt içindeki yükseköğretim kurumlarına yatay geçiş yapabilmeleri, "Yükseköğretim Kurumlarında </a:t>
            </a:r>
            <a:r>
              <a:rPr lang="tr-TR" sz="2000" b="1" dirty="0" err="1"/>
              <a:t>Önlisans</a:t>
            </a:r>
            <a:r>
              <a:rPr lang="tr-TR" sz="2000" b="1" dirty="0"/>
              <a:t> ve Lisans Düzeyindeki Programlar Arasında Geçiş, Çift </a:t>
            </a:r>
            <a:r>
              <a:rPr lang="tr-TR" sz="2000" b="1" dirty="0" err="1"/>
              <a:t>Anadal</a:t>
            </a:r>
            <a:r>
              <a:rPr lang="tr-TR" sz="2000" b="1" dirty="0" smtClean="0"/>
              <a:t>, </a:t>
            </a:r>
            <a:r>
              <a:rPr lang="tr-TR" sz="2000" b="1" dirty="0" err="1" smtClean="0"/>
              <a:t>Yandal</a:t>
            </a:r>
            <a:r>
              <a:rPr lang="tr-TR" sz="2000" b="1" dirty="0" smtClean="0"/>
              <a:t> </a:t>
            </a:r>
            <a:r>
              <a:rPr lang="tr-TR" sz="2000" b="1" dirty="0"/>
              <a:t>ile Kurumlar Arası Kredi Transferi Yapılması Esaslarına İlişkin Yönetmelik" hükümlerinin yanı sıra, Yükseköğretim Kurulu Başkanlığı tarafından düzenlenen aşağıdaki şartları karşılamaları halinde mümkündür</a:t>
            </a:r>
            <a:r>
              <a:rPr lang="tr-TR" sz="2000" b="1" dirty="0" smtClean="0"/>
              <a:t>:</a:t>
            </a:r>
          </a:p>
          <a:p>
            <a:pPr marL="0" lvl="0" indent="0" algn="just">
              <a:buNone/>
            </a:pPr>
            <a:r>
              <a:rPr lang="tr-TR" sz="2000" b="1" dirty="0" smtClean="0"/>
              <a:t> </a:t>
            </a:r>
          </a:p>
          <a:p>
            <a:pPr lvl="0" algn="just"/>
            <a:r>
              <a:rPr lang="tr-TR" sz="2000" b="1" dirty="0" smtClean="0"/>
              <a:t>1</a:t>
            </a:r>
            <a:r>
              <a:rPr lang="tr-TR" sz="2000" b="1" dirty="0"/>
              <a:t>) </a:t>
            </a:r>
            <a:r>
              <a:rPr lang="tr-TR" sz="2000" b="1" dirty="0" smtClean="0"/>
              <a:t>2017-2018 </a:t>
            </a:r>
            <a:r>
              <a:rPr lang="tr-TR" sz="2000" b="1" dirty="0"/>
              <a:t>eğitim öğretim döneminden önce yurt dışındaki yükseköğretim kurumlarına kayıt yaptıran öğrencilerin , yurt dışındaki yükseköğretim kurumuna kayıt yaptırmış olduğu yıldaki ÖSYS Kılavuzlarında yer alan şartları sağlamaları gerekmektedir.</a:t>
            </a:r>
          </a:p>
          <a:p>
            <a:pPr lvl="0" algn="just"/>
            <a:endParaRPr lang="tr-TR" sz="2000" b="1"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1466850" cy="638175"/>
          </a:xfrm>
          <a:prstGeom prst="rect">
            <a:avLst/>
          </a:prstGeom>
          <a:noFill/>
          <a:ln>
            <a:noFill/>
          </a:ln>
        </p:spPr>
      </p:pic>
    </p:spTree>
    <p:extLst>
      <p:ext uri="{BB962C8B-B14F-4D97-AF65-F5344CB8AC3E}">
        <p14:creationId xmlns:p14="http://schemas.microsoft.com/office/powerpoint/2010/main" val="3616467793"/>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11560" y="692697"/>
            <a:ext cx="7992888" cy="4832092"/>
          </a:xfrm>
          <a:prstGeom prst="rect">
            <a:avLst/>
          </a:prstGeom>
        </p:spPr>
        <p:txBody>
          <a:bodyPr wrap="square">
            <a:spAutoFit/>
          </a:bodyPr>
          <a:lstStyle/>
          <a:p>
            <a:pPr marL="171450" lvl="0" indent="-171450" algn="just" defTabSz="685800">
              <a:lnSpc>
                <a:spcPct val="90000"/>
              </a:lnSpc>
              <a:spcBef>
                <a:spcPts val="750"/>
              </a:spcBef>
              <a:buFont typeface="Arial" panose="020B0604020202020204" pitchFamily="34" charset="0"/>
              <a:buChar char="•"/>
            </a:pPr>
            <a:r>
              <a:rPr lang="tr-TR" sz="2000" b="1" dirty="0">
                <a:solidFill>
                  <a:prstClr val="black"/>
                </a:solidFill>
              </a:rPr>
              <a:t>2) 2017-2018 eğitim-öğretim döneminde yurt dışındaki yükseköğretim kurumlarına kayıt yaptıracak öğrencilerin, daha sonraki yıllarda yapacakları yatay geçiş başvuruları değerlendirilirken</a:t>
            </a:r>
            <a:r>
              <a:rPr lang="tr-TR" sz="2000" b="1" dirty="0" smtClean="0">
                <a:solidFill>
                  <a:prstClr val="black"/>
                </a:solidFill>
              </a:rPr>
              <a:t>;</a:t>
            </a:r>
            <a:endParaRPr lang="tr-TR" sz="2000" b="1" dirty="0">
              <a:solidFill>
                <a:prstClr val="black"/>
              </a:solidFill>
            </a:endParaRPr>
          </a:p>
          <a:p>
            <a:pPr marL="171450" lvl="0" indent="-171450" algn="just" defTabSz="685800">
              <a:lnSpc>
                <a:spcPct val="90000"/>
              </a:lnSpc>
              <a:spcBef>
                <a:spcPts val="750"/>
              </a:spcBef>
              <a:buFont typeface="Arial" panose="020B0604020202020204" pitchFamily="34" charset="0"/>
              <a:buChar char="•"/>
            </a:pPr>
            <a:r>
              <a:rPr lang="tr-TR" sz="2000" b="1" dirty="0">
                <a:solidFill>
                  <a:srgbClr val="C00000"/>
                </a:solidFill>
              </a:rPr>
              <a:t>a)</a:t>
            </a:r>
            <a:r>
              <a:rPr lang="tr-TR" sz="2000" b="1" dirty="0">
                <a:solidFill>
                  <a:prstClr val="black"/>
                </a:solidFill>
              </a:rPr>
              <a:t> ÖSYS  kılavuzlarında başarı sıralaması şartı getirilen Tıp, Hukuk, Mühendislik, Mimarlık, Öğretmenlik gibi programlar için 2017- ÖSYS 'ye girmesi ve ilgili program için aranan başarı sırasını sağlaması</a:t>
            </a:r>
            <a:r>
              <a:rPr lang="tr-TR" sz="2000" b="1" dirty="0" smtClean="0">
                <a:solidFill>
                  <a:prstClr val="black"/>
                </a:solidFill>
              </a:rPr>
              <a:t>,</a:t>
            </a:r>
            <a:endParaRPr lang="tr-TR" sz="2000" b="1" dirty="0">
              <a:solidFill>
                <a:prstClr val="black"/>
              </a:solidFill>
            </a:endParaRPr>
          </a:p>
          <a:p>
            <a:pPr marL="171450" lvl="0" indent="-171450" algn="just" defTabSz="685800">
              <a:lnSpc>
                <a:spcPct val="90000"/>
              </a:lnSpc>
              <a:spcBef>
                <a:spcPts val="750"/>
              </a:spcBef>
              <a:buFont typeface="Arial" panose="020B0604020202020204" pitchFamily="34" charset="0"/>
              <a:buChar char="•"/>
            </a:pPr>
            <a:r>
              <a:rPr lang="tr-TR" sz="2000" b="1" dirty="0">
                <a:solidFill>
                  <a:srgbClr val="C00000"/>
                </a:solidFill>
              </a:rPr>
              <a:t>b)</a:t>
            </a:r>
            <a:r>
              <a:rPr lang="tr-TR" sz="2000" b="1" dirty="0">
                <a:solidFill>
                  <a:prstClr val="black"/>
                </a:solidFill>
              </a:rPr>
              <a:t> Başarı sırası aranmayan programlar için 2017-ÖSYS'ye girmesi ve geçmek istediği diploma programı için geçerli olan puan türünde aldığı merkezi yerleştirme puanının, yurt içindeki diğer üniversitelerin eşdeğer diploma programlarının en düşük taban puanına eşit veya yüksek </a:t>
            </a:r>
            <a:r>
              <a:rPr lang="tr-TR" sz="2000" b="1" dirty="0" smtClean="0">
                <a:solidFill>
                  <a:prstClr val="black"/>
                </a:solidFill>
              </a:rPr>
              <a:t>olması gerekir.</a:t>
            </a:r>
            <a:endParaRPr lang="tr-TR" sz="2000" b="1" dirty="0">
              <a:solidFill>
                <a:prstClr val="black"/>
              </a:solidFill>
            </a:endParaRPr>
          </a:p>
          <a:p>
            <a:pPr marL="171450" lvl="0" indent="-171450" algn="just" defTabSz="685800">
              <a:lnSpc>
                <a:spcPct val="90000"/>
              </a:lnSpc>
              <a:spcBef>
                <a:spcPts val="750"/>
              </a:spcBef>
              <a:buFont typeface="Arial" panose="020B0604020202020204" pitchFamily="34" charset="0"/>
              <a:buChar char="•"/>
            </a:pPr>
            <a:r>
              <a:rPr lang="tr-TR" sz="2000" b="1" dirty="0">
                <a:solidFill>
                  <a:srgbClr val="C00000"/>
                </a:solidFill>
              </a:rPr>
              <a:t>c)</a:t>
            </a:r>
            <a:r>
              <a:rPr lang="tr-TR" sz="2000" b="1" dirty="0">
                <a:solidFill>
                  <a:prstClr val="black"/>
                </a:solidFill>
              </a:rPr>
              <a:t> Özel yetenek programlarına yatay geçiş başvurularında 2017-ÖSYS'de özel yetenek programları için ilan edilen en düşük merkezi sınav puanını sağlaması gerekmektedir. Özel yetenek </a:t>
            </a:r>
            <a:r>
              <a:rPr lang="tr-TR" sz="2000" b="1" dirty="0" smtClean="0">
                <a:solidFill>
                  <a:prstClr val="black"/>
                </a:solidFill>
              </a:rPr>
              <a:t>programları arasında </a:t>
            </a:r>
            <a:r>
              <a:rPr lang="tr-TR" sz="2000" b="1" dirty="0">
                <a:solidFill>
                  <a:prstClr val="black"/>
                </a:solidFill>
              </a:rPr>
              <a:t>yatay </a:t>
            </a:r>
            <a:r>
              <a:rPr lang="tr-TR" sz="2000" b="1" dirty="0" smtClean="0">
                <a:solidFill>
                  <a:prstClr val="black"/>
                </a:solidFill>
              </a:rPr>
              <a:t>geçişlerde üniversiteler </a:t>
            </a:r>
            <a:r>
              <a:rPr lang="tr-TR" sz="2000" b="1" dirty="0">
                <a:solidFill>
                  <a:prstClr val="black"/>
                </a:solidFill>
              </a:rPr>
              <a:t>özel yetenek sınavı </a:t>
            </a:r>
            <a:r>
              <a:rPr lang="tr-TR" sz="2000" b="1" dirty="0" smtClean="0">
                <a:solidFill>
                  <a:prstClr val="black"/>
                </a:solidFill>
              </a:rPr>
              <a:t>yapabilir</a:t>
            </a:r>
            <a:r>
              <a:rPr lang="tr-TR" b="1" dirty="0" smtClean="0">
                <a:solidFill>
                  <a:prstClr val="black"/>
                </a:solidFill>
              </a:rPr>
              <a:t>.</a:t>
            </a:r>
            <a:endParaRPr lang="tr-TR" b="1" dirty="0">
              <a:solidFill>
                <a:prstClr val="black"/>
              </a:solidFill>
            </a:endParaRPr>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522"/>
            <a:ext cx="1466850" cy="638175"/>
          </a:xfrm>
          <a:prstGeom prst="rect">
            <a:avLst/>
          </a:prstGeom>
          <a:noFill/>
          <a:ln>
            <a:noFill/>
          </a:ln>
        </p:spPr>
      </p:pic>
    </p:spTree>
    <p:extLst>
      <p:ext uri="{BB962C8B-B14F-4D97-AF65-F5344CB8AC3E}">
        <p14:creationId xmlns:p14="http://schemas.microsoft.com/office/powerpoint/2010/main" val="55543459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0" indent="0" algn="just">
              <a:buNone/>
            </a:pPr>
            <a:r>
              <a:rPr lang="tr-TR" b="1" dirty="0" smtClean="0"/>
              <a:t>       Bu doğrultuda; akademik ve idari hizmetlerin iyileştirilmesi ve geliştirilmesi, uygulamada birlikteliğin sağlanması, hızlı, etkin ve verimli hizmet akışının gerçekleştirilmesi, daha bilgili, daha donanımlı, işbirliği ve iletişim içerisinde, iyi organize olup Üniversitemizin gelişimine katkı sağlamak  amacıyla bu toplantıları düzenledik. Üniversitemize ve  tüm katılımcılara yararlı olmasını diler, sizleri saygıyla selamlarım.</a:t>
            </a:r>
            <a:endParaRPr lang="tr-TR" b="1"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611560" y="702593"/>
            <a:ext cx="1466850" cy="638175"/>
          </a:xfrm>
          <a:prstGeom prst="rect">
            <a:avLst/>
          </a:prstGeom>
          <a:noFill/>
          <a:ln>
            <a:noFill/>
          </a:ln>
        </p:spPr>
      </p:pic>
    </p:spTree>
    <p:extLst>
      <p:ext uri="{BB962C8B-B14F-4D97-AF65-F5344CB8AC3E}">
        <p14:creationId xmlns:p14="http://schemas.microsoft.com/office/powerpoint/2010/main" val="3542307239"/>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8650" y="365127"/>
            <a:ext cx="7886700" cy="471586"/>
          </a:xfrm>
        </p:spPr>
        <p:txBody>
          <a:bodyPr>
            <a:normAutofit fontScale="90000"/>
          </a:bodyPr>
          <a:lstStyle/>
          <a:p>
            <a:endParaRPr lang="tr-TR" dirty="0"/>
          </a:p>
        </p:txBody>
      </p:sp>
      <p:sp>
        <p:nvSpPr>
          <p:cNvPr id="3" name="İçerik Yer Tutucusu 2"/>
          <p:cNvSpPr>
            <a:spLocks noGrp="1"/>
          </p:cNvSpPr>
          <p:nvPr>
            <p:ph idx="1"/>
          </p:nvPr>
        </p:nvSpPr>
        <p:spPr>
          <a:xfrm>
            <a:off x="628650" y="1052736"/>
            <a:ext cx="7886700" cy="5124227"/>
          </a:xfrm>
        </p:spPr>
        <p:txBody>
          <a:bodyPr>
            <a:normAutofit/>
          </a:bodyPr>
          <a:lstStyle/>
          <a:p>
            <a:pPr lvl="0" algn="just"/>
            <a:r>
              <a:rPr lang="tr-TR" sz="1800" b="1" dirty="0"/>
              <a:t>3) </a:t>
            </a:r>
            <a:r>
              <a:rPr lang="tr-TR" sz="1800" b="1" dirty="0" smtClean="0"/>
              <a:t>2017-2018 eğitim </a:t>
            </a:r>
            <a:r>
              <a:rPr lang="tr-TR" sz="1800" b="1" dirty="0"/>
              <a:t>öğretim döneminde ülkemizdeki yükseköğretim kurumlarından aldıkları </a:t>
            </a:r>
            <a:r>
              <a:rPr lang="tr-TR" sz="1800" b="1" dirty="0" smtClean="0"/>
              <a:t>ön lisans </a:t>
            </a:r>
            <a:r>
              <a:rPr lang="tr-TR" sz="1800" b="1" dirty="0"/>
              <a:t>eğitimlerini saydırarak yurt dışındaki yükseköğretim kurumlarının lisans programlarına kayıt olacak ve sonrasında yurtiçindeki yükseköğretim kurumlarına yatay geçiş yapacak öğrencilerin de 2. maddede yer alan şartları sağlaması gerekmektedir.</a:t>
            </a:r>
          </a:p>
          <a:p>
            <a:pPr marL="0" lvl="0" indent="0" algn="just">
              <a:buNone/>
            </a:pPr>
            <a:r>
              <a:rPr lang="tr-TR" sz="1800" b="1" dirty="0"/>
              <a:t> </a:t>
            </a:r>
          </a:p>
          <a:p>
            <a:pPr lvl="0" algn="just"/>
            <a:r>
              <a:rPr lang="tr-TR" sz="1800" b="1" dirty="0"/>
              <a:t>4) </a:t>
            </a:r>
            <a:r>
              <a:rPr lang="tr-TR" sz="1800" b="1" dirty="0" smtClean="0"/>
              <a:t>2017-2018 </a:t>
            </a:r>
            <a:r>
              <a:rPr lang="tr-TR" sz="1800" b="1" dirty="0"/>
              <a:t>eğitim öğretim döneminde QS ile Times </a:t>
            </a:r>
            <a:r>
              <a:rPr lang="tr-TR" sz="1800" b="1" dirty="0" err="1"/>
              <a:t>Higher</a:t>
            </a:r>
            <a:r>
              <a:rPr lang="tr-TR" sz="1800" b="1" dirty="0"/>
              <a:t> </a:t>
            </a:r>
            <a:r>
              <a:rPr lang="tr-TR" sz="1800" b="1" dirty="0" err="1"/>
              <a:t>Education</a:t>
            </a:r>
            <a:r>
              <a:rPr lang="tr-TR" sz="1800" b="1" dirty="0"/>
              <a:t> dünya sıralamasında ilk 500'e giren üniversitelerde öğrenime başlayan öğrencilerden hazırlık sınıfı hariç en az ikinci sınıfı başarıyla tamamlayan öğrencilerin 3 üncü sınıfa (öğretim süresi 5 yıl olanlarda 3 ve 4, öğretim süresi 6 yıl olanlarda 3, 4, 5 inci sınıflara) yatay geçiş başvurusu yapabilecek, </a:t>
            </a:r>
            <a:r>
              <a:rPr lang="tr-TR" sz="1800" b="1" dirty="0" err="1"/>
              <a:t>önlisans</a:t>
            </a:r>
            <a:r>
              <a:rPr lang="tr-TR" sz="1800" b="1" dirty="0"/>
              <a:t> programlarında ise üçüncü yarıyıla (ikinci sınıfa) yatay geçiş başvurusu yapılabilecektir</a:t>
            </a:r>
            <a:r>
              <a:rPr lang="tr-TR" sz="1800" b="1" dirty="0" smtClean="0"/>
              <a:t>.</a:t>
            </a:r>
            <a:r>
              <a:rPr lang="tr-TR" sz="1800" b="1" dirty="0"/>
              <a:t> </a:t>
            </a:r>
          </a:p>
          <a:p>
            <a:pPr marL="0" lvl="0" indent="0">
              <a:buNone/>
            </a:pPr>
            <a:r>
              <a:rPr lang="tr-TR" sz="1800" dirty="0">
                <a:solidFill>
                  <a:prstClr val="black"/>
                </a:solidFill>
              </a:rPr>
              <a:t> </a:t>
            </a:r>
          </a:p>
          <a:p>
            <a:endParaRPr lang="tr-TR"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1466850" cy="638175"/>
          </a:xfrm>
          <a:prstGeom prst="rect">
            <a:avLst/>
          </a:prstGeom>
          <a:noFill/>
          <a:ln>
            <a:noFill/>
          </a:ln>
        </p:spPr>
      </p:pic>
    </p:spTree>
    <p:extLst>
      <p:ext uri="{BB962C8B-B14F-4D97-AF65-F5344CB8AC3E}">
        <p14:creationId xmlns:p14="http://schemas.microsoft.com/office/powerpoint/2010/main" val="3712499496"/>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0" lvl="0" indent="0" algn="just">
              <a:buNone/>
            </a:pPr>
            <a:r>
              <a:rPr lang="tr-TR" sz="2400" b="1" dirty="0"/>
              <a:t>5) T.C. uyruklu olup ortaöğretiminin tamamını yurt dışında tamamlayarak yükseköğretime başlayan öğrenciler ile yabancı uyruklu öğrencilerde yukarıdaki şartlar aranmaz.</a:t>
            </a:r>
          </a:p>
          <a:p>
            <a:pPr marL="0" lvl="0" indent="0" algn="just">
              <a:buNone/>
            </a:pPr>
            <a:r>
              <a:rPr lang="tr-TR" sz="2400" b="1" dirty="0"/>
              <a:t> </a:t>
            </a:r>
          </a:p>
          <a:p>
            <a:pPr marL="0" lvl="0" indent="0" algn="just">
              <a:buNone/>
            </a:pPr>
            <a:r>
              <a:rPr lang="tr-TR" sz="2400" b="1" dirty="0"/>
              <a:t>6) Yurtdışındaki yükseköğretim kurumlarından KKTC'de bulunan yükseköğretim kurumlarına yatay geçiş yapacak T.C. uyruklu öğrencilerin de yukarıdaki şartları sağlamaları gerekmektedir.</a:t>
            </a:r>
          </a:p>
          <a:p>
            <a:pPr marL="0" lvl="0" indent="0" algn="just">
              <a:buNone/>
            </a:pPr>
            <a:r>
              <a:rPr lang="tr-TR" sz="2400" b="1" dirty="0">
                <a:solidFill>
                  <a:srgbClr val="FF0000"/>
                </a:solidFill>
              </a:rPr>
              <a:t> </a:t>
            </a:r>
          </a:p>
          <a:p>
            <a:endParaRPr lang="tr-TR"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466850" cy="638175"/>
          </a:xfrm>
          <a:prstGeom prst="rect">
            <a:avLst/>
          </a:prstGeom>
          <a:noFill/>
          <a:ln>
            <a:noFill/>
          </a:ln>
        </p:spPr>
      </p:pic>
    </p:spTree>
    <p:extLst>
      <p:ext uri="{BB962C8B-B14F-4D97-AF65-F5344CB8AC3E}">
        <p14:creationId xmlns:p14="http://schemas.microsoft.com/office/powerpoint/2010/main" val="3713331738"/>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332656"/>
            <a:ext cx="6895678" cy="1008113"/>
          </a:xfrm>
        </p:spPr>
        <p:txBody>
          <a:bodyPr>
            <a:normAutofit fontScale="90000"/>
          </a:bodyPr>
          <a:lstStyle/>
          <a:p>
            <a:r>
              <a:rPr lang="tr-TR" sz="1600" dirty="0"/>
              <a:t/>
            </a:r>
            <a:br>
              <a:rPr lang="tr-TR" sz="1600" dirty="0"/>
            </a:br>
            <a:r>
              <a:rPr lang="tr-TR" sz="1800" dirty="0" smtClean="0"/>
              <a:t> </a:t>
            </a:r>
            <a:br>
              <a:rPr lang="tr-TR" sz="1800" dirty="0" smtClean="0"/>
            </a:br>
            <a:r>
              <a:rPr lang="tr-TR" sz="1800" b="1" dirty="0" smtClean="0">
                <a:solidFill>
                  <a:prstClr val="white"/>
                </a:solidFill>
              </a:rPr>
              <a:t> </a:t>
            </a:r>
            <a:r>
              <a:rPr lang="tr-TR" sz="1800" b="1" dirty="0" smtClean="0">
                <a:solidFill>
                  <a:srgbClr val="C00000"/>
                </a:solidFill>
                <a:latin typeface="+mn-lt"/>
              </a:rPr>
              <a:t>2018-2019 </a:t>
            </a:r>
            <a:r>
              <a:rPr lang="tr-TR" sz="1800" b="1" dirty="0">
                <a:solidFill>
                  <a:srgbClr val="C00000"/>
                </a:solidFill>
                <a:latin typeface="+mn-lt"/>
              </a:rPr>
              <a:t>EĞİTİM-ÖĞRETİM YILI NDA T.C. UYRUKLU ÖĞRENCİLERİN YURT DIŞINDAKİ YÜKSEKÖĞRETİM KURUMLARINDAN  YURT İÇİNDEKİ YÜKSEKÖĞRETİM KURUMLARINA YATAY GEÇİŞ İŞLEMLERİ</a:t>
            </a:r>
            <a:r>
              <a:rPr lang="tr-TR" sz="1800" dirty="0">
                <a:solidFill>
                  <a:srgbClr val="C00000"/>
                </a:solidFill>
              </a:rPr>
              <a:t/>
            </a:r>
            <a:br>
              <a:rPr lang="tr-TR" sz="1800" dirty="0">
                <a:solidFill>
                  <a:srgbClr val="C00000"/>
                </a:solidFill>
              </a:rPr>
            </a:br>
            <a:endParaRPr lang="tr-TR" sz="1800" dirty="0">
              <a:solidFill>
                <a:srgbClr val="C00000"/>
              </a:solidFill>
            </a:endParaRPr>
          </a:p>
        </p:txBody>
      </p:sp>
      <p:sp>
        <p:nvSpPr>
          <p:cNvPr id="3" name="İçerik Yer Tutucusu 2"/>
          <p:cNvSpPr>
            <a:spLocks noGrp="1"/>
          </p:cNvSpPr>
          <p:nvPr>
            <p:ph idx="1"/>
          </p:nvPr>
        </p:nvSpPr>
        <p:spPr>
          <a:xfrm>
            <a:off x="628650" y="1700808"/>
            <a:ext cx="7903790" cy="4752528"/>
          </a:xfrm>
        </p:spPr>
        <p:txBody>
          <a:bodyPr>
            <a:normAutofit fontScale="40000" lnSpcReduction="20000"/>
          </a:bodyPr>
          <a:lstStyle/>
          <a:p>
            <a:pPr marL="0" indent="0" algn="just">
              <a:buNone/>
            </a:pPr>
            <a:r>
              <a:rPr lang="tr-TR" sz="5600" b="1" dirty="0" smtClean="0"/>
              <a:t>         T.C</a:t>
            </a:r>
            <a:r>
              <a:rPr lang="tr-TR" sz="5600" b="1" dirty="0"/>
              <a:t>. uyruklu öğrencilerin yurt dışındaki yükseköğretim kurumlarından yurt içindeki yükseköğretim kurumlarına yatay geçiş yapabilmeleri, "Yükseköğretim Kurumlarında </a:t>
            </a:r>
            <a:r>
              <a:rPr lang="tr-TR" sz="5600" b="1" dirty="0" err="1" smtClean="0"/>
              <a:t>Önlisans</a:t>
            </a:r>
            <a:r>
              <a:rPr lang="tr-TR" sz="5600" b="1" dirty="0" smtClean="0"/>
              <a:t> </a:t>
            </a:r>
            <a:r>
              <a:rPr lang="tr-TR" sz="5600" b="1" dirty="0"/>
              <a:t>ve Lisans Düzeyindeki Programlar Arasında Geçiş, Çift </a:t>
            </a:r>
            <a:r>
              <a:rPr lang="tr-TR" sz="5600" b="1" dirty="0" err="1" smtClean="0"/>
              <a:t>Anadal</a:t>
            </a:r>
            <a:r>
              <a:rPr lang="tr-TR" sz="5600" b="1" dirty="0" smtClean="0"/>
              <a:t>, </a:t>
            </a:r>
            <a:r>
              <a:rPr lang="tr-TR" sz="5600" b="1" dirty="0" err="1" smtClean="0"/>
              <a:t>Yandal</a:t>
            </a:r>
            <a:r>
              <a:rPr lang="tr-TR" sz="5600" b="1" dirty="0" smtClean="0"/>
              <a:t> </a:t>
            </a:r>
            <a:r>
              <a:rPr lang="tr-TR" sz="5600" b="1" dirty="0"/>
              <a:t>ile Kurumlar Arası Kredi Transferi Yapılması Esaslarına İlişkin Yönetmelik" hükümlerinin yanı sıra, Yükseköğretim Kurulu Başkanlığı tarafından düzenlenen aşağıdaki şartları karşılamaları halinde mümkündür:</a:t>
            </a:r>
          </a:p>
          <a:p>
            <a:pPr marL="0" indent="0" algn="just">
              <a:buNone/>
            </a:pPr>
            <a:r>
              <a:rPr lang="tr-TR" sz="5600" b="1" dirty="0"/>
              <a:t> </a:t>
            </a:r>
          </a:p>
          <a:p>
            <a:pPr marL="0" indent="0" algn="just">
              <a:buNone/>
            </a:pPr>
            <a:r>
              <a:rPr lang="tr-TR" sz="5600" b="1" dirty="0"/>
              <a:t>1) </a:t>
            </a:r>
            <a:r>
              <a:rPr lang="tr-TR" sz="5600" b="1" dirty="0" smtClean="0"/>
              <a:t>   2018-2019 </a:t>
            </a:r>
            <a:r>
              <a:rPr lang="tr-TR" sz="5600" b="1" dirty="0"/>
              <a:t>eğitim öğretim döneminden önce yurt dışındaki yükseköğretim kurumlarına kayıt yaptıran öğrencilerin , yurt dışındaki yükseköğretim kurumuna kayıt yaptırmış olduğu yıldaki ÖSYS Kılavuzlarında yer alan şartları sağlamaları gerekmektedir.</a:t>
            </a:r>
          </a:p>
          <a:p>
            <a:pPr marL="0" indent="0" algn="just">
              <a:buNone/>
            </a:pPr>
            <a:r>
              <a:rPr lang="tr-TR" sz="5600" b="1" dirty="0"/>
              <a:t> </a:t>
            </a:r>
          </a:p>
          <a:p>
            <a:pPr algn="just"/>
            <a:endParaRPr lang="tr-TR" sz="5600" b="1" dirty="0"/>
          </a:p>
          <a:p>
            <a:pPr algn="just"/>
            <a:endParaRPr lang="tr-TR" sz="5600" dirty="0"/>
          </a:p>
          <a:p>
            <a:endParaRPr lang="tr-TR"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179512" y="52753"/>
            <a:ext cx="1466850" cy="638175"/>
          </a:xfrm>
          <a:prstGeom prst="rect">
            <a:avLst/>
          </a:prstGeom>
          <a:noFill/>
          <a:ln>
            <a:noFill/>
          </a:ln>
        </p:spPr>
      </p:pic>
    </p:spTree>
    <p:extLst>
      <p:ext uri="{BB962C8B-B14F-4D97-AF65-F5344CB8AC3E}">
        <p14:creationId xmlns:p14="http://schemas.microsoft.com/office/powerpoint/2010/main" val="2400150001"/>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980728"/>
            <a:ext cx="7903790" cy="5196235"/>
          </a:xfrm>
        </p:spPr>
        <p:txBody>
          <a:bodyPr>
            <a:normAutofit fontScale="85000" lnSpcReduction="20000"/>
          </a:bodyPr>
          <a:lstStyle/>
          <a:p>
            <a:pPr marL="0" indent="0" algn="just">
              <a:buNone/>
            </a:pPr>
            <a:r>
              <a:rPr lang="tr-TR" sz="2400" b="1" dirty="0"/>
              <a:t>2) 2018-2019 eğitim-öğretim döneminde yurt dışındaki yükseköğretim kurumlarına kayıt yaptıracak öğrencilerin, daha sonraki yıllarda yapacakları yatay geçiş başvuruları değerlendirilirken;</a:t>
            </a:r>
          </a:p>
          <a:p>
            <a:pPr marL="0" indent="0" algn="just">
              <a:buNone/>
            </a:pPr>
            <a:r>
              <a:rPr lang="tr-TR" sz="2400" b="1" dirty="0"/>
              <a:t> </a:t>
            </a:r>
          </a:p>
          <a:p>
            <a:pPr marL="0" indent="0" algn="just">
              <a:buNone/>
            </a:pPr>
            <a:r>
              <a:rPr lang="tr-TR" sz="2400" b="1" dirty="0">
                <a:solidFill>
                  <a:srgbClr val="C00000"/>
                </a:solidFill>
              </a:rPr>
              <a:t>a)</a:t>
            </a:r>
            <a:r>
              <a:rPr lang="tr-TR" sz="2400" b="1" dirty="0"/>
              <a:t> Yükseköğretim Kurumları Sınavı (YKS) kılavuzlarında başarı sıralaması şartı getirilen Tıp, Hukuk, Mühendislik, Mimarlık, Öğretmenlik gibi programlar için </a:t>
            </a:r>
            <a:r>
              <a:rPr lang="tr-TR" sz="2400" b="1" dirty="0" smtClean="0"/>
              <a:t>2018-YKS'ye </a:t>
            </a:r>
            <a:r>
              <a:rPr lang="tr-TR" sz="2400" b="1" dirty="0"/>
              <a:t>girmesi ve ilgili program için aranan başarı sırasını sağlaması,</a:t>
            </a:r>
          </a:p>
          <a:p>
            <a:pPr marL="0" indent="0" algn="just">
              <a:buNone/>
            </a:pPr>
            <a:r>
              <a:rPr lang="tr-TR" sz="2400" b="1" dirty="0"/>
              <a:t> </a:t>
            </a:r>
          </a:p>
          <a:p>
            <a:pPr marL="0" indent="0" algn="just">
              <a:buNone/>
            </a:pPr>
            <a:r>
              <a:rPr lang="tr-TR" sz="2400" b="1" dirty="0">
                <a:solidFill>
                  <a:srgbClr val="C00000"/>
                </a:solidFill>
              </a:rPr>
              <a:t>b)</a:t>
            </a:r>
            <a:r>
              <a:rPr lang="tr-TR" sz="2400" b="1" dirty="0"/>
              <a:t> Başarı sırası aranmayan programlar için 2018-YKS'ye girmesi ve geçmek istediği diploma programı için geçerli olan puan türünde aldığı merkezi yerleştirme puanının, yurt içindeki diğer üniversitelerin eşdeğer diploma programlarının en düşük taban puanına eşit veya yüksek olması,</a:t>
            </a:r>
          </a:p>
          <a:p>
            <a:pPr algn="just"/>
            <a:endParaRPr lang="tr-TR" sz="2400" b="1" dirty="0"/>
          </a:p>
          <a:p>
            <a:pPr marL="0" indent="0" algn="just">
              <a:buNone/>
            </a:pPr>
            <a:r>
              <a:rPr lang="tr-TR" sz="2400" b="1" dirty="0">
                <a:solidFill>
                  <a:srgbClr val="C00000"/>
                </a:solidFill>
              </a:rPr>
              <a:t>c)</a:t>
            </a:r>
            <a:r>
              <a:rPr lang="tr-TR" sz="2400" b="1" dirty="0"/>
              <a:t> Özel yetenek programlarına yatay geçiş başvurularında 2018-YKS'de özel yetenek programları için ilan edilen en düşük merkezi sınav puanını sağlaması gerekmektedir. Özel yetenek programları yatay geçiş başvuruları değerlendirilirken, üniversiteler özel yetenek sınavı yapabilecektir.</a:t>
            </a:r>
            <a:endParaRPr lang="tr-TR"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1466850" cy="638175"/>
          </a:xfrm>
          <a:prstGeom prst="rect">
            <a:avLst/>
          </a:prstGeom>
          <a:noFill/>
          <a:ln>
            <a:noFill/>
          </a:ln>
        </p:spPr>
      </p:pic>
    </p:spTree>
    <p:extLst>
      <p:ext uri="{BB962C8B-B14F-4D97-AF65-F5344CB8AC3E}">
        <p14:creationId xmlns:p14="http://schemas.microsoft.com/office/powerpoint/2010/main" val="3058950199"/>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8650" y="365127"/>
            <a:ext cx="7886700" cy="399578"/>
          </a:xfrm>
        </p:spPr>
        <p:txBody>
          <a:bodyPr>
            <a:normAutofit fontScale="90000"/>
          </a:bodyPr>
          <a:lstStyle/>
          <a:p>
            <a:endParaRPr lang="tr-TR" dirty="0"/>
          </a:p>
        </p:txBody>
      </p:sp>
      <p:sp>
        <p:nvSpPr>
          <p:cNvPr id="3" name="İçerik Yer Tutucusu 2"/>
          <p:cNvSpPr>
            <a:spLocks noGrp="1"/>
          </p:cNvSpPr>
          <p:nvPr>
            <p:ph idx="1"/>
          </p:nvPr>
        </p:nvSpPr>
        <p:spPr>
          <a:xfrm>
            <a:off x="628650" y="1340768"/>
            <a:ext cx="7886700" cy="4836195"/>
          </a:xfrm>
        </p:spPr>
        <p:txBody>
          <a:bodyPr>
            <a:normAutofit fontScale="92500"/>
          </a:bodyPr>
          <a:lstStyle/>
          <a:p>
            <a:pPr marL="0" indent="0" algn="just">
              <a:buNone/>
            </a:pPr>
            <a:r>
              <a:rPr lang="tr-TR" b="1" dirty="0"/>
              <a:t>3) 2018-2019 eğitim öğretim döneminde ülkemizdeki yükseköğretim kurumlarından aldıkları </a:t>
            </a:r>
            <a:r>
              <a:rPr lang="tr-TR" b="1" dirty="0" err="1"/>
              <a:t>önlisans</a:t>
            </a:r>
            <a:r>
              <a:rPr lang="tr-TR" b="1" dirty="0"/>
              <a:t> eğitimlerini saydırarak yurt dışındaki yükseköğretim kurumlarının lisans programlarına kayıt olacak ve sonrasında yurtiçindeki yükseköğretim kurumlarına yatay geçiş yapacak öğrencilerin de 2. maddede yer alan şartları sağlaması gerekmektedir.</a:t>
            </a:r>
          </a:p>
          <a:p>
            <a:pPr marL="0" indent="0" algn="just">
              <a:buNone/>
            </a:pPr>
            <a:r>
              <a:rPr lang="tr-TR" b="1" dirty="0"/>
              <a:t> </a:t>
            </a:r>
          </a:p>
          <a:p>
            <a:pPr marL="0" indent="0" algn="just">
              <a:buNone/>
            </a:pPr>
            <a:r>
              <a:rPr lang="tr-TR" b="1" dirty="0"/>
              <a:t>4) 2018-2019 eğitim öğretim döneminde QS ile Times </a:t>
            </a:r>
            <a:r>
              <a:rPr lang="tr-TR" b="1" dirty="0" err="1"/>
              <a:t>Higher</a:t>
            </a:r>
            <a:r>
              <a:rPr lang="tr-TR" b="1" dirty="0"/>
              <a:t> </a:t>
            </a:r>
            <a:r>
              <a:rPr lang="tr-TR" b="1" dirty="0" err="1"/>
              <a:t>Education</a:t>
            </a:r>
            <a:r>
              <a:rPr lang="tr-TR" b="1" dirty="0"/>
              <a:t> dünya sıralamasında ilk 500'e giren üniversitelerde öğrenime başlayan öğrencilerden hazırlık sınıfı hariç en az ikinci sınıfı başarıyla tamamlayan öğrencilerin 3 üncü sınıfa (öğretim süresi 5 yıl olanlarda 3 ve 4, öğretim süresi 6 yıl olanlarda 3, 4, 5 inci sınıflara) yatay geçiş başvurusu yapabilecek, </a:t>
            </a:r>
            <a:r>
              <a:rPr lang="tr-TR" b="1" dirty="0" err="1"/>
              <a:t>önlisans</a:t>
            </a:r>
            <a:r>
              <a:rPr lang="tr-TR" b="1" dirty="0"/>
              <a:t> programlarında ise üçüncü yarıyıla (ikinci sınıfa) yatay geçiş başvurusu yapılabilecektir.</a:t>
            </a:r>
          </a:p>
          <a:p>
            <a:pPr marL="0" indent="0">
              <a:buNone/>
            </a:pPr>
            <a:endParaRPr lang="tr-TR" b="1" dirty="0">
              <a:solidFill>
                <a:srgbClr val="FF0000"/>
              </a:solidFill>
            </a:endParaRPr>
          </a:p>
          <a:p>
            <a:pPr marL="0" indent="0">
              <a:buNone/>
            </a:pPr>
            <a:r>
              <a:rPr lang="tr-TR" b="1" dirty="0">
                <a:solidFill>
                  <a:srgbClr val="FF0000"/>
                </a:solidFill>
              </a:rPr>
              <a:t> </a:t>
            </a:r>
          </a:p>
          <a:p>
            <a:pPr marL="0" indent="0">
              <a:buNone/>
            </a:pPr>
            <a:r>
              <a:rPr lang="tr-TR" dirty="0"/>
              <a:t> </a:t>
            </a:r>
          </a:p>
          <a:p>
            <a:endParaRPr lang="tr-TR"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1466850" cy="638175"/>
          </a:xfrm>
          <a:prstGeom prst="rect">
            <a:avLst/>
          </a:prstGeom>
          <a:noFill/>
          <a:ln>
            <a:noFill/>
          </a:ln>
        </p:spPr>
      </p:pic>
    </p:spTree>
    <p:extLst>
      <p:ext uri="{BB962C8B-B14F-4D97-AF65-F5344CB8AC3E}">
        <p14:creationId xmlns:p14="http://schemas.microsoft.com/office/powerpoint/2010/main" val="2360892383"/>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b="1" dirty="0"/>
              <a:t>5) T.C. uyruklu olup ortaöğretiminin tamamını yurt dışında tamamlayarak yükseköğretime başlayan öğrenciler ile yabancı uyruklu öğrencilerde yukarıdaki şartlar aranmaz.</a:t>
            </a:r>
          </a:p>
          <a:p>
            <a:pPr marL="0" indent="0">
              <a:buNone/>
            </a:pPr>
            <a:r>
              <a:rPr lang="tr-TR" b="1" dirty="0"/>
              <a:t> </a:t>
            </a:r>
          </a:p>
          <a:p>
            <a:r>
              <a:rPr lang="tr-TR" b="1" dirty="0"/>
              <a:t>6) Yurtdışındaki yükseköğretim kurumlarından KKTC'de bulunan yükseköğretim kurumlarına yatay geçiş yapacak T.C. uyruklu öğrencilerin de yukarıdaki şartları sağlamaları gerekmektedir.</a:t>
            </a:r>
          </a:p>
          <a:p>
            <a:endParaRPr lang="tr-TR"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1466850" cy="638175"/>
          </a:xfrm>
          <a:prstGeom prst="rect">
            <a:avLst/>
          </a:prstGeom>
          <a:noFill/>
          <a:ln>
            <a:noFill/>
          </a:ln>
        </p:spPr>
      </p:pic>
    </p:spTree>
    <p:extLst>
      <p:ext uri="{BB962C8B-B14F-4D97-AF65-F5344CB8AC3E}">
        <p14:creationId xmlns:p14="http://schemas.microsoft.com/office/powerpoint/2010/main" val="1708776554"/>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144016" y="2420888"/>
            <a:ext cx="9144000" cy="230282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70000"/>
              </a:lnSpc>
            </a:pPr>
            <a:r>
              <a:rPr lang="tr-TR" sz="12800" dirty="0" smtClean="0">
                <a:solidFill>
                  <a:srgbClr val="C00000"/>
                </a:solidFill>
                <a:latin typeface="Calibri" panose="020F0502020204030204" pitchFamily="34" charset="0"/>
                <a:cs typeface="Calibri" panose="020F0502020204030204" pitchFamily="34" charset="0"/>
              </a:rPr>
              <a:t>MERKEZİ YERLEŞTİRME PUANI İLE (EK Madde 1) </a:t>
            </a:r>
            <a:r>
              <a:rPr lang="tr-TR" sz="11200" dirty="0" smtClean="0">
                <a:latin typeface="Calibri" panose="020F0502020204030204" pitchFamily="34" charset="0"/>
                <a:cs typeface="Calibri" panose="020F0502020204030204" pitchFamily="34" charset="0"/>
              </a:rPr>
              <a:t>(21/09/2013 tarih ve 28772 sayılı Resmi Gazete)         (Değişiklik 02/05/2014 tarih ve 28988 sayılı Resmi Gazete)       </a:t>
            </a:r>
            <a:r>
              <a:rPr lang="tr-TR" sz="6800" dirty="0" smtClean="0">
                <a:latin typeface="Impact" panose="020B0806030902050204" pitchFamily="34" charset="0"/>
              </a:rPr>
              <a:t/>
            </a:r>
            <a:br>
              <a:rPr lang="tr-TR" sz="6800" dirty="0" smtClean="0">
                <a:latin typeface="Impact" panose="020B0806030902050204" pitchFamily="34" charset="0"/>
              </a:rPr>
            </a:br>
            <a:r>
              <a:rPr lang="tr-TR" sz="6800" dirty="0" smtClean="0">
                <a:solidFill>
                  <a:srgbClr val="002060"/>
                </a:solidFill>
                <a:latin typeface="Impact" panose="020B0806030902050204" pitchFamily="34" charset="0"/>
              </a:rPr>
              <a:t/>
            </a:r>
            <a:br>
              <a:rPr lang="tr-TR" sz="6800" dirty="0" smtClean="0">
                <a:solidFill>
                  <a:srgbClr val="002060"/>
                </a:solidFill>
                <a:latin typeface="Impact" panose="020B0806030902050204" pitchFamily="34" charset="0"/>
              </a:rPr>
            </a:br>
            <a:r>
              <a:rPr lang="tr-TR" sz="2000" dirty="0" smtClean="0">
                <a:latin typeface="Impact" panose="020B0806030902050204" pitchFamily="34" charset="0"/>
              </a:rPr>
              <a:t>                                                   </a:t>
            </a:r>
            <a:r>
              <a:rPr lang="en-US" sz="2000" dirty="0" smtClean="0">
                <a:latin typeface="Impact" panose="020B0806030902050204" pitchFamily="34" charset="0"/>
              </a:rPr>
              <a:t>     </a:t>
            </a:r>
            <a:r>
              <a:rPr lang="tr-TR" sz="2000" dirty="0" smtClean="0">
                <a:latin typeface="Arial Black" panose="020B0A04020102020204" pitchFamily="34" charset="0"/>
              </a:rPr>
              <a:t/>
            </a:r>
            <a:br>
              <a:rPr lang="tr-TR" sz="2000" dirty="0" smtClean="0">
                <a:latin typeface="Arial Black" panose="020B0A04020102020204" pitchFamily="34" charset="0"/>
              </a:rPr>
            </a:br>
            <a:endParaRPr lang="tr-TR" sz="2000" dirty="0">
              <a:latin typeface="Arial Black" panose="020B0A04020102020204" pitchFamily="34" charset="0"/>
            </a:endParaRPr>
          </a:p>
        </p:txBody>
      </p:sp>
      <p:pic>
        <p:nvPicPr>
          <p:cNvPr id="3" name="Resim 2"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1466850" cy="638175"/>
          </a:xfrm>
          <a:prstGeom prst="rect">
            <a:avLst/>
          </a:prstGeom>
          <a:noFill/>
          <a:ln>
            <a:noFill/>
          </a:ln>
        </p:spPr>
      </p:pic>
    </p:spTree>
    <p:extLst>
      <p:ext uri="{BB962C8B-B14F-4D97-AF65-F5344CB8AC3E}">
        <p14:creationId xmlns:p14="http://schemas.microsoft.com/office/powerpoint/2010/main" val="16087881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Yuvarlatılmış Dikdörtgen 4"/>
          <p:cNvSpPr txBox="1"/>
          <p:nvPr/>
        </p:nvSpPr>
        <p:spPr>
          <a:xfrm>
            <a:off x="392227" y="1268761"/>
            <a:ext cx="8284229" cy="1008112"/>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spcFirstLastPara="0" vert="horz" wrap="square" lIns="0" tIns="0" rIns="0" bIns="0" numCol="1" spcCol="1270" anchor="ctr" anchorCtr="0">
            <a:noAutofit/>
          </a:bodyPr>
          <a:lstStyle/>
          <a:p>
            <a:pPr lvl="0" algn="l" defTabSz="622300" rtl="0">
              <a:lnSpc>
                <a:spcPct val="90000"/>
              </a:lnSpc>
              <a:spcBef>
                <a:spcPct val="0"/>
              </a:spcBef>
              <a:spcAft>
                <a:spcPct val="35000"/>
              </a:spcAft>
            </a:pPr>
            <a:r>
              <a:rPr lang="tr-TR" sz="1400" b="1" kern="1200" dirty="0" smtClean="0">
                <a:solidFill>
                  <a:schemeClr val="tx1"/>
                </a:solidFill>
              </a:rPr>
              <a:t>1</a:t>
            </a:r>
            <a:r>
              <a:rPr lang="tr-TR" sz="1600" b="1" kern="1200" dirty="0" smtClean="0">
                <a:solidFill>
                  <a:schemeClr val="tx1"/>
                </a:solidFill>
              </a:rPr>
              <a:t>.  Başvuruların değerlendirilmesinde ÖSYM Merkezi Yerleştirme Puanı esastır, başarı şartı aranmaz.</a:t>
            </a:r>
            <a:endParaRPr lang="tr-TR" sz="1600" b="1" kern="1200" dirty="0">
              <a:solidFill>
                <a:schemeClr val="tx1"/>
              </a:solidFill>
            </a:endParaRPr>
          </a:p>
        </p:txBody>
      </p:sp>
      <p:sp>
        <p:nvSpPr>
          <p:cNvPr id="20" name="Dikdörtgen 19"/>
          <p:cNvSpPr/>
          <p:nvPr/>
        </p:nvSpPr>
        <p:spPr>
          <a:xfrm>
            <a:off x="2557599" y="1388851"/>
            <a:ext cx="1696753" cy="1012918"/>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Dikdörtgen 22"/>
          <p:cNvSpPr/>
          <p:nvPr/>
        </p:nvSpPr>
        <p:spPr>
          <a:xfrm>
            <a:off x="4890874" y="1489049"/>
            <a:ext cx="1735475" cy="1291879"/>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Yuvarlatılmış Dikdörtgen 4"/>
          <p:cNvSpPr txBox="1"/>
          <p:nvPr/>
        </p:nvSpPr>
        <p:spPr>
          <a:xfrm>
            <a:off x="381961" y="2492896"/>
            <a:ext cx="8284229" cy="797933"/>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spcFirstLastPara="0" vert="horz" wrap="square" lIns="0" tIns="0" rIns="0" bIns="0" numCol="1" spcCol="1270" anchor="ctr" anchorCtr="0">
            <a:noAutofit/>
          </a:bodyPr>
          <a:lstStyle/>
          <a:p>
            <a:pPr lvl="0" defTabSz="622300">
              <a:lnSpc>
                <a:spcPct val="90000"/>
              </a:lnSpc>
              <a:spcBef>
                <a:spcPct val="0"/>
              </a:spcBef>
              <a:spcAft>
                <a:spcPct val="35000"/>
              </a:spcAft>
            </a:pPr>
            <a:r>
              <a:rPr lang="tr-TR" sz="1600" b="1" dirty="0" smtClean="0">
                <a:solidFill>
                  <a:schemeClr val="tx1"/>
                </a:solidFill>
              </a:rPr>
              <a:t>2.  Ülkemizde </a:t>
            </a:r>
            <a:r>
              <a:rPr lang="tr-TR" sz="1600" b="1" dirty="0">
                <a:solidFill>
                  <a:schemeClr val="tx1"/>
                </a:solidFill>
              </a:rPr>
              <a:t>ve KKTC’deki Öğrenci Seçme ve Yerleştirme Kılavuzunda yer alan yükseköğretim kurumlarına kayıt yaptırmış adaylar başvuru yapabilirler.</a:t>
            </a:r>
          </a:p>
          <a:p>
            <a:pPr lvl="0" defTabSz="622300">
              <a:lnSpc>
                <a:spcPct val="90000"/>
              </a:lnSpc>
              <a:spcBef>
                <a:spcPct val="0"/>
              </a:spcBef>
              <a:spcAft>
                <a:spcPct val="35000"/>
              </a:spcAft>
            </a:pPr>
            <a:r>
              <a:rPr lang="tr-TR" sz="1600" b="1" dirty="0">
                <a:solidFill>
                  <a:schemeClr val="tx1"/>
                </a:solidFill>
              </a:rPr>
              <a:t>KKTC’den(yalnız güz yarıyılı) </a:t>
            </a:r>
          </a:p>
        </p:txBody>
      </p:sp>
      <p:sp>
        <p:nvSpPr>
          <p:cNvPr id="26" name="Yuvarlatılmış Dikdörtgen 4"/>
          <p:cNvSpPr txBox="1"/>
          <p:nvPr/>
        </p:nvSpPr>
        <p:spPr>
          <a:xfrm>
            <a:off x="392228" y="3501008"/>
            <a:ext cx="8284228" cy="792088"/>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spcFirstLastPara="0" vert="horz" wrap="square" lIns="0" tIns="0" rIns="0" bIns="0" numCol="1" spcCol="1270" anchor="ctr" anchorCtr="0">
            <a:noAutofit/>
          </a:bodyPr>
          <a:lstStyle/>
          <a:p>
            <a:pPr lvl="0" defTabSz="622300">
              <a:lnSpc>
                <a:spcPct val="90000"/>
              </a:lnSpc>
              <a:spcBef>
                <a:spcPct val="0"/>
              </a:spcBef>
              <a:spcAft>
                <a:spcPct val="35000"/>
              </a:spcAft>
            </a:pPr>
            <a:endParaRPr lang="tr-TR" sz="1600" b="1" dirty="0" smtClean="0">
              <a:solidFill>
                <a:schemeClr val="tx1"/>
              </a:solidFill>
            </a:endParaRPr>
          </a:p>
          <a:p>
            <a:pPr lvl="0" defTabSz="622300">
              <a:lnSpc>
                <a:spcPct val="90000"/>
              </a:lnSpc>
              <a:spcBef>
                <a:spcPct val="0"/>
              </a:spcBef>
              <a:spcAft>
                <a:spcPct val="35000"/>
              </a:spcAft>
            </a:pPr>
            <a:r>
              <a:rPr lang="tr-TR" sz="1600" b="1" dirty="0" smtClean="0">
                <a:solidFill>
                  <a:schemeClr val="tx1"/>
                </a:solidFill>
              </a:rPr>
              <a:t>3.  KKTC dışında Yurtdışındaki diğer yükseköğretim kurumlarına  kayıt yaptırmış öğrenciler Ek Madde 1 kapsamında </a:t>
            </a:r>
            <a:r>
              <a:rPr lang="tr-TR" sz="1600" b="1" dirty="0">
                <a:solidFill>
                  <a:schemeClr val="tx1"/>
                </a:solidFill>
              </a:rPr>
              <a:t> </a:t>
            </a:r>
            <a:r>
              <a:rPr lang="tr-TR" sz="1600" b="1" dirty="0" smtClean="0">
                <a:solidFill>
                  <a:schemeClr val="tx1"/>
                </a:solidFill>
              </a:rPr>
              <a:t>yatay geçiş yapamazlar. </a:t>
            </a:r>
          </a:p>
          <a:p>
            <a:pPr lvl="0" algn="l" defTabSz="622300" rtl="0">
              <a:lnSpc>
                <a:spcPct val="90000"/>
              </a:lnSpc>
              <a:spcBef>
                <a:spcPct val="0"/>
              </a:spcBef>
              <a:spcAft>
                <a:spcPct val="35000"/>
              </a:spcAft>
            </a:pPr>
            <a:endParaRPr lang="tr-TR" sz="1400" b="1" kern="1200" dirty="0">
              <a:solidFill>
                <a:schemeClr val="tx1"/>
              </a:solidFill>
            </a:endParaRPr>
          </a:p>
        </p:txBody>
      </p:sp>
      <p:sp>
        <p:nvSpPr>
          <p:cNvPr id="27" name="Yuvarlatılmış Dikdörtgen 4"/>
          <p:cNvSpPr txBox="1"/>
          <p:nvPr/>
        </p:nvSpPr>
        <p:spPr>
          <a:xfrm>
            <a:off x="392227" y="4581128"/>
            <a:ext cx="8284228" cy="720080"/>
          </a:xfrm>
          <a:prstGeom prst="rect">
            <a:avLst/>
          </a:prstGeom>
          <a:solidFill>
            <a:schemeClr val="bg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spcFirstLastPara="0" vert="horz" wrap="square" lIns="0" tIns="0" rIns="0" bIns="0" numCol="1" spcCol="1270" anchor="ctr" anchorCtr="0">
            <a:noAutofit/>
          </a:bodyPr>
          <a:lstStyle/>
          <a:p>
            <a:pPr lvl="0" defTabSz="622300">
              <a:lnSpc>
                <a:spcPct val="90000"/>
              </a:lnSpc>
              <a:spcBef>
                <a:spcPct val="0"/>
              </a:spcBef>
              <a:spcAft>
                <a:spcPct val="35000"/>
              </a:spcAft>
            </a:pPr>
            <a:r>
              <a:rPr lang="tr-TR" sz="1600" b="1" dirty="0" smtClean="0">
                <a:solidFill>
                  <a:schemeClr val="tx1"/>
                </a:solidFill>
              </a:rPr>
              <a:t>4.  Farklı </a:t>
            </a:r>
            <a:r>
              <a:rPr lang="tr-TR" sz="1600" b="1" dirty="0">
                <a:solidFill>
                  <a:schemeClr val="tx1"/>
                </a:solidFill>
              </a:rPr>
              <a:t>programa yatay geçiş yapacak olan öğrencinin </a:t>
            </a:r>
            <a:r>
              <a:rPr lang="tr-TR" sz="1600" b="1" dirty="0" smtClean="0">
                <a:solidFill>
                  <a:schemeClr val="tx1"/>
                </a:solidFill>
              </a:rPr>
              <a:t>Merkezi Yerleştirme Puanı geçiş </a:t>
            </a:r>
            <a:r>
              <a:rPr lang="tr-TR" sz="1600" b="1" dirty="0">
                <a:solidFill>
                  <a:schemeClr val="tx1"/>
                </a:solidFill>
              </a:rPr>
              <a:t>yapacağı programın girdiği yıldaki taban puanına eşit veya yüksek </a:t>
            </a:r>
            <a:r>
              <a:rPr lang="tr-TR" sz="1600" b="1" dirty="0" smtClean="0">
                <a:solidFill>
                  <a:schemeClr val="tx1"/>
                </a:solidFill>
              </a:rPr>
              <a:t>olması gerekir.</a:t>
            </a:r>
            <a:endParaRPr lang="tr-TR" sz="1600" b="1" kern="1200" dirty="0">
              <a:solidFill>
                <a:schemeClr val="tx1"/>
              </a:solidFill>
            </a:endParaRPr>
          </a:p>
        </p:txBody>
      </p:sp>
      <p:sp>
        <p:nvSpPr>
          <p:cNvPr id="28" name="Yuvarlatılmış Dikdörtgen 4"/>
          <p:cNvSpPr txBox="1"/>
          <p:nvPr/>
        </p:nvSpPr>
        <p:spPr>
          <a:xfrm>
            <a:off x="392227" y="5517232"/>
            <a:ext cx="8284227" cy="864096"/>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spcFirstLastPara="0" vert="horz" wrap="square" lIns="0" tIns="0" rIns="0" bIns="0" numCol="1" spcCol="1270" anchor="ctr" anchorCtr="0">
            <a:noAutofit/>
          </a:bodyPr>
          <a:lstStyle/>
          <a:p>
            <a:pPr lvl="0" defTabSz="622300">
              <a:lnSpc>
                <a:spcPct val="90000"/>
              </a:lnSpc>
              <a:spcBef>
                <a:spcPct val="0"/>
              </a:spcBef>
              <a:spcAft>
                <a:spcPct val="35000"/>
              </a:spcAft>
            </a:pPr>
            <a:r>
              <a:rPr lang="tr-TR" sz="1600" b="1" dirty="0" smtClean="0">
                <a:solidFill>
                  <a:schemeClr val="tx1"/>
                </a:solidFill>
              </a:rPr>
              <a:t>5.  Özel </a:t>
            </a:r>
            <a:r>
              <a:rPr lang="tr-TR" sz="1600" b="1" dirty="0">
                <a:solidFill>
                  <a:schemeClr val="tx1"/>
                </a:solidFill>
              </a:rPr>
              <a:t>yetenek sınavı ile </a:t>
            </a:r>
            <a:r>
              <a:rPr lang="tr-TR" sz="1600" b="1" dirty="0" smtClean="0">
                <a:solidFill>
                  <a:schemeClr val="tx1"/>
                </a:solidFill>
              </a:rPr>
              <a:t>öğrenci kabul </a:t>
            </a:r>
            <a:r>
              <a:rPr lang="tr-TR" sz="1600" b="1" dirty="0">
                <a:solidFill>
                  <a:schemeClr val="tx1"/>
                </a:solidFill>
              </a:rPr>
              <a:t>edilen programlardan ÖSYS </a:t>
            </a:r>
            <a:r>
              <a:rPr lang="tr-TR" sz="1600" b="1" dirty="0" smtClean="0">
                <a:solidFill>
                  <a:schemeClr val="tx1"/>
                </a:solidFill>
              </a:rPr>
              <a:t>–YKS ile öğrenci kabul </a:t>
            </a:r>
            <a:r>
              <a:rPr lang="tr-TR" sz="1600" b="1" dirty="0">
                <a:solidFill>
                  <a:schemeClr val="tx1"/>
                </a:solidFill>
              </a:rPr>
              <a:t>edilen programlara geçişte de </a:t>
            </a:r>
            <a:r>
              <a:rPr lang="tr-TR" sz="1600" b="1" dirty="0" smtClean="0">
                <a:solidFill>
                  <a:schemeClr val="tx1"/>
                </a:solidFill>
              </a:rPr>
              <a:t>Merkezi Yerleştirme Puanı </a:t>
            </a:r>
            <a:r>
              <a:rPr lang="tr-TR" sz="1600" b="1" dirty="0">
                <a:solidFill>
                  <a:schemeClr val="tx1"/>
                </a:solidFill>
              </a:rPr>
              <a:t>esas alınır. Özel yetenek sınavı ile kabul edilen </a:t>
            </a:r>
            <a:r>
              <a:rPr lang="tr-TR" sz="1600" b="1" dirty="0" smtClean="0">
                <a:solidFill>
                  <a:schemeClr val="tx1"/>
                </a:solidFill>
              </a:rPr>
              <a:t>programlara Ek Madde 1 kapsamında yatay geçiş yapılamaz.</a:t>
            </a:r>
            <a:endParaRPr lang="tr-TR" sz="1600" b="1" kern="1200" dirty="0">
              <a:solidFill>
                <a:schemeClr val="tx1"/>
              </a:solidFill>
            </a:endParaRPr>
          </a:p>
        </p:txBody>
      </p:sp>
      <p:sp>
        <p:nvSpPr>
          <p:cNvPr id="12" name="Unvan 1"/>
          <p:cNvSpPr txBox="1">
            <a:spLocks/>
          </p:cNvSpPr>
          <p:nvPr/>
        </p:nvSpPr>
        <p:spPr>
          <a:xfrm>
            <a:off x="1691680" y="480920"/>
            <a:ext cx="5868652" cy="507975"/>
          </a:xfrm>
          <a:prstGeom prst="rect">
            <a:avLst/>
          </a:prstGeom>
          <a:gradFill>
            <a:gsLst>
              <a:gs pos="0">
                <a:srgbClr val="126489"/>
              </a:gs>
              <a:gs pos="95000">
                <a:srgbClr val="9BC9FB"/>
              </a:gs>
              <a:gs pos="7000">
                <a:srgbClr val="9BC9FB"/>
              </a:gs>
              <a:gs pos="100000">
                <a:srgbClr val="00518E"/>
              </a:gs>
            </a:gsLst>
            <a:lin ang="0" scaled="0"/>
          </a:gradFill>
          <a:ln>
            <a:noFill/>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12700">
            <a:bevelT w="38100" h="25400"/>
            <a:contourClr>
              <a:srgbClr val="00518E"/>
            </a:contourClr>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tr-TR" sz="900" dirty="0" smtClean="0">
                <a:solidFill>
                  <a:srgbClr val="00518E"/>
                </a:solidFill>
              </a:rPr>
              <a:t>                    </a:t>
            </a:r>
            <a:r>
              <a:rPr lang="tr-TR" sz="900" dirty="0" smtClean="0">
                <a:solidFill>
                  <a:srgbClr val="00518E"/>
                </a:solidFill>
                <a:latin typeface="Impact" panose="020B0806030902050204" pitchFamily="34" charset="0"/>
              </a:rPr>
              <a:t/>
            </a:r>
            <a:br>
              <a:rPr lang="tr-TR" sz="900" dirty="0" smtClean="0">
                <a:solidFill>
                  <a:srgbClr val="00518E"/>
                </a:solidFill>
                <a:latin typeface="Impact" panose="020B0806030902050204" pitchFamily="34" charset="0"/>
              </a:rPr>
            </a:br>
            <a:r>
              <a:rPr lang="tr-TR" sz="1000" dirty="0" smtClean="0">
                <a:solidFill>
                  <a:srgbClr val="00518E"/>
                </a:solidFill>
                <a:latin typeface="Impact" panose="020B0806030902050204" pitchFamily="34" charset="0"/>
              </a:rPr>
              <a:t/>
            </a:r>
            <a:br>
              <a:rPr lang="tr-TR" sz="1000" dirty="0" smtClean="0">
                <a:solidFill>
                  <a:srgbClr val="00518E"/>
                </a:solidFill>
                <a:latin typeface="Impact" panose="020B0806030902050204" pitchFamily="34" charset="0"/>
              </a:rPr>
            </a:br>
            <a:r>
              <a:rPr lang="tr-TR" sz="1000" dirty="0" smtClean="0">
                <a:solidFill>
                  <a:srgbClr val="00518E"/>
                </a:solidFill>
                <a:latin typeface="Impact" panose="020B0806030902050204" pitchFamily="34" charset="0"/>
              </a:rPr>
              <a:t>   </a:t>
            </a:r>
            <a:r>
              <a:rPr lang="tr-TR" sz="2400" dirty="0" smtClean="0">
                <a:solidFill>
                  <a:srgbClr val="C00000"/>
                </a:solidFill>
                <a:latin typeface="Impact" panose="020B0806030902050204" pitchFamily="34" charset="0"/>
              </a:rPr>
              <a:t>GÜZ VE BAHAR YARIYILI       </a:t>
            </a:r>
            <a:r>
              <a:rPr lang="tr-TR" sz="1800" dirty="0" smtClean="0">
                <a:solidFill>
                  <a:srgbClr val="00518E"/>
                </a:solidFill>
                <a:latin typeface="Impact" panose="020B0806030902050204" pitchFamily="34" charset="0"/>
              </a:rPr>
              <a:t/>
            </a:r>
            <a:br>
              <a:rPr lang="tr-TR" sz="1800" dirty="0" smtClean="0">
                <a:solidFill>
                  <a:srgbClr val="00518E"/>
                </a:solidFill>
                <a:latin typeface="Impact" panose="020B0806030902050204" pitchFamily="34" charset="0"/>
              </a:rPr>
            </a:br>
            <a:r>
              <a:rPr lang="tr-TR" sz="600" dirty="0" smtClean="0">
                <a:solidFill>
                  <a:srgbClr val="00518E"/>
                </a:solidFill>
                <a:latin typeface="Impact" panose="020B0806030902050204" pitchFamily="34" charset="0"/>
              </a:rPr>
              <a:t>                                                   </a:t>
            </a:r>
            <a:r>
              <a:rPr lang="en-US" sz="600" dirty="0" smtClean="0">
                <a:solidFill>
                  <a:srgbClr val="00518E"/>
                </a:solidFill>
                <a:latin typeface="Impact" panose="020B0806030902050204" pitchFamily="34" charset="0"/>
              </a:rPr>
              <a:t>     </a:t>
            </a:r>
            <a:r>
              <a:rPr lang="tr-TR" sz="600" dirty="0" smtClean="0">
                <a:solidFill>
                  <a:srgbClr val="00518E"/>
                </a:solidFill>
                <a:latin typeface="Arial Black" panose="020B0A04020102020204" pitchFamily="34" charset="0"/>
              </a:rPr>
              <a:t/>
            </a:r>
            <a:br>
              <a:rPr lang="tr-TR" sz="600" dirty="0" smtClean="0">
                <a:solidFill>
                  <a:srgbClr val="00518E"/>
                </a:solidFill>
                <a:latin typeface="Arial Black" panose="020B0A04020102020204" pitchFamily="34" charset="0"/>
              </a:rPr>
            </a:br>
            <a:endParaRPr lang="tr-TR" sz="600" dirty="0">
              <a:solidFill>
                <a:srgbClr val="00518E"/>
              </a:solidFill>
              <a:latin typeface="Arial Black" panose="020B0A04020102020204" pitchFamily="34" charset="0"/>
            </a:endParaRPr>
          </a:p>
        </p:txBody>
      </p:sp>
      <p:pic>
        <p:nvPicPr>
          <p:cNvPr id="10" name="Resim 9"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235559" y="161832"/>
            <a:ext cx="1466850" cy="638175"/>
          </a:xfrm>
          <a:prstGeom prst="rect">
            <a:avLst/>
          </a:prstGeom>
          <a:noFill/>
          <a:ln>
            <a:noFill/>
          </a:ln>
        </p:spPr>
      </p:pic>
    </p:spTree>
    <p:extLst>
      <p:ext uri="{BB962C8B-B14F-4D97-AF65-F5344CB8AC3E}">
        <p14:creationId xmlns:p14="http://schemas.microsoft.com/office/powerpoint/2010/main" val="7561268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42" presetClass="entr" presetSubtype="0" fill="hold" grpId="0" nodeType="afterEffect">
                                  <p:stCondLst>
                                    <p:cond delay="100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3750"/>
                            </p:stCondLst>
                            <p:childTnLst>
                              <p:par>
                                <p:cTn id="17" presetID="42" presetClass="entr" presetSubtype="0" fill="hold" grpId="0" nodeType="afterEffect">
                                  <p:stCondLst>
                                    <p:cond delay="10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5750"/>
                            </p:stCondLst>
                            <p:childTnLst>
                              <p:par>
                                <p:cTn id="23" presetID="42" presetClass="entr" presetSubtype="0" fill="hold" grpId="0" nodeType="afterEffect">
                                  <p:stCondLst>
                                    <p:cond delay="100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466148" y="836712"/>
            <a:ext cx="3385772" cy="2664296"/>
          </a:xfrm>
          <a:prstGeom prst="roundRect">
            <a:avLst/>
          </a:prstGeom>
          <a:solidFill>
            <a:srgbClr val="F6A8B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lvl="0"/>
            <a:r>
              <a:rPr lang="tr-TR" sz="1600" b="1" dirty="0" smtClean="0">
                <a:solidFill>
                  <a:schemeClr val="tx1"/>
                </a:solidFill>
              </a:rPr>
              <a:t>Merkezi </a:t>
            </a:r>
            <a:r>
              <a:rPr lang="tr-TR" sz="1600" b="1" dirty="0">
                <a:solidFill>
                  <a:schemeClr val="tx1"/>
                </a:solidFill>
              </a:rPr>
              <a:t>Yerleştirme puanını sağlamaları şartıyla Ön lisans programlarından lisans programlarına, lisans programlarından ön lisans programlarına yatay geçiş başvuruları yapılabilir</a:t>
            </a:r>
            <a:r>
              <a:rPr lang="tr-TR" sz="1600" b="1" dirty="0">
                <a:solidFill>
                  <a:srgbClr val="C00000"/>
                </a:solidFill>
              </a:rPr>
              <a:t>.</a:t>
            </a:r>
            <a:endParaRPr lang="tr-TR" sz="1600" dirty="0">
              <a:solidFill>
                <a:srgbClr val="C00000"/>
              </a:solidFill>
            </a:endParaRPr>
          </a:p>
        </p:txBody>
      </p:sp>
      <p:sp>
        <p:nvSpPr>
          <p:cNvPr id="4" name="Yuvarlatılmış Dikdörtgen 3"/>
          <p:cNvSpPr/>
          <p:nvPr/>
        </p:nvSpPr>
        <p:spPr>
          <a:xfrm>
            <a:off x="466148" y="3717032"/>
            <a:ext cx="3385771" cy="2376264"/>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lvl="0"/>
            <a:r>
              <a:rPr lang="tr-TR" sz="1600" b="1" dirty="0" smtClean="0">
                <a:solidFill>
                  <a:schemeClr val="tx1"/>
                </a:solidFill>
              </a:rPr>
              <a:t>ÖSYS </a:t>
            </a:r>
            <a:r>
              <a:rPr lang="tr-TR" sz="1600" b="1" dirty="0">
                <a:solidFill>
                  <a:schemeClr val="tx1"/>
                </a:solidFill>
              </a:rPr>
              <a:t>sonucunda herhangi bir yükseköğretim kurumunu kazanarak yerleşen öğrenci, yerleştiği  kuruma kaydını </a:t>
            </a:r>
            <a:r>
              <a:rPr lang="tr-TR" sz="1600" b="1" dirty="0" smtClean="0">
                <a:solidFill>
                  <a:schemeClr val="tx1"/>
                </a:solidFill>
              </a:rPr>
              <a:t>yaptırıp bir yarıyıl eğitim gördükten sonra yatay </a:t>
            </a:r>
            <a:r>
              <a:rPr lang="tr-TR" sz="1600" b="1" dirty="0">
                <a:solidFill>
                  <a:schemeClr val="tx1"/>
                </a:solidFill>
              </a:rPr>
              <a:t>geçiş başvurusu yapabilir. </a:t>
            </a:r>
            <a:endParaRPr lang="tr-TR" sz="1600" dirty="0">
              <a:solidFill>
                <a:schemeClr val="tx1"/>
              </a:solidFill>
            </a:endParaRPr>
          </a:p>
        </p:txBody>
      </p:sp>
      <p:sp>
        <p:nvSpPr>
          <p:cNvPr id="5" name="Yuvarlatılmış Dikdörtgen 4"/>
          <p:cNvSpPr/>
          <p:nvPr/>
        </p:nvSpPr>
        <p:spPr>
          <a:xfrm>
            <a:off x="4162792" y="3717032"/>
            <a:ext cx="3073504" cy="2376264"/>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lvl="0"/>
            <a:r>
              <a:rPr lang="tr-TR" sz="1600" b="1" dirty="0" smtClean="0">
                <a:solidFill>
                  <a:schemeClr val="tx1"/>
                </a:solidFill>
              </a:rPr>
              <a:t>Merkezi </a:t>
            </a:r>
            <a:r>
              <a:rPr lang="tr-TR" sz="1600" b="1" dirty="0">
                <a:solidFill>
                  <a:schemeClr val="tx1"/>
                </a:solidFill>
              </a:rPr>
              <a:t>yerleştirme puanı ile yatay geçiş hakkından, yükseköğretime kayıtlı; hazırlık, ara sınıf ve son sınıf </a:t>
            </a:r>
            <a:r>
              <a:rPr lang="tr-TR" sz="1600" b="1" dirty="0" smtClean="0">
                <a:solidFill>
                  <a:schemeClr val="tx1"/>
                </a:solidFill>
              </a:rPr>
              <a:t>öğrencileri de </a:t>
            </a:r>
            <a:r>
              <a:rPr lang="tr-TR" sz="1600" b="1" dirty="0">
                <a:solidFill>
                  <a:schemeClr val="tx1"/>
                </a:solidFill>
              </a:rPr>
              <a:t>yararlanabilir. </a:t>
            </a:r>
            <a:endParaRPr lang="tr-TR" sz="1600" dirty="0">
              <a:solidFill>
                <a:schemeClr val="tx1"/>
              </a:solidFill>
            </a:endParaRPr>
          </a:p>
        </p:txBody>
      </p:sp>
      <p:sp>
        <p:nvSpPr>
          <p:cNvPr id="6" name="Yuvarlatılmış Dikdörtgen 5"/>
          <p:cNvSpPr/>
          <p:nvPr/>
        </p:nvSpPr>
        <p:spPr>
          <a:xfrm>
            <a:off x="4139952" y="836712"/>
            <a:ext cx="3096344" cy="2650614"/>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lvl="0"/>
            <a:r>
              <a:rPr lang="tr-TR" sz="1600" b="1" dirty="0" smtClean="0">
                <a:solidFill>
                  <a:schemeClr val="tx1"/>
                </a:solidFill>
              </a:rPr>
              <a:t>Ek </a:t>
            </a:r>
            <a:r>
              <a:rPr lang="tr-TR" sz="1600" b="1" dirty="0">
                <a:solidFill>
                  <a:schemeClr val="tx1"/>
                </a:solidFill>
              </a:rPr>
              <a:t>Madde 1 uyarınca sadece bir defa yatay geçiş yapılabilir. Sonraki başvuru tarihlerinde ilk kayıt hakkı kazandıkları yükseköğretim kurumuna geri dönme hakkına sahiptir</a:t>
            </a:r>
            <a:r>
              <a:rPr lang="tr-TR" sz="1600" b="1" dirty="0">
                <a:solidFill>
                  <a:srgbClr val="C00000"/>
                </a:solidFill>
              </a:rPr>
              <a:t>.</a:t>
            </a:r>
            <a:endParaRPr lang="tr-TR" sz="1600" dirty="0">
              <a:solidFill>
                <a:srgbClr val="C00000"/>
              </a:solidFill>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7576" y="3185776"/>
            <a:ext cx="2470386" cy="3293848"/>
          </a:xfrm>
          <a:prstGeom prst="rect">
            <a:avLst/>
          </a:prstGeom>
        </p:spPr>
      </p:pic>
      <p:pic>
        <p:nvPicPr>
          <p:cNvPr id="8" name="Resim 7" descr="gedik_imzaTR"/>
          <p:cNvPicPr/>
          <p:nvPr/>
        </p:nvPicPr>
        <p:blipFill>
          <a:blip r:embed="rId3">
            <a:extLst>
              <a:ext uri="{28A0092B-C50C-407E-A947-70E740481C1C}">
                <a14:useLocalDpi xmlns:a14="http://schemas.microsoft.com/office/drawing/2010/main" val="0"/>
              </a:ext>
            </a:extLst>
          </a:blip>
          <a:srcRect/>
          <a:stretch>
            <a:fillRect/>
          </a:stretch>
        </p:blipFill>
        <p:spPr bwMode="auto">
          <a:xfrm>
            <a:off x="179512" y="198537"/>
            <a:ext cx="1466850" cy="638175"/>
          </a:xfrm>
          <a:prstGeom prst="rect">
            <a:avLst/>
          </a:prstGeom>
          <a:noFill/>
          <a:ln>
            <a:noFill/>
          </a:ln>
        </p:spPr>
      </p:pic>
    </p:spTree>
    <p:extLst>
      <p:ext uri="{BB962C8B-B14F-4D97-AF65-F5344CB8AC3E}">
        <p14:creationId xmlns:p14="http://schemas.microsoft.com/office/powerpoint/2010/main" val="40151098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7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3750"/>
                            </p:stCondLst>
                            <p:childTnLst>
                              <p:par>
                                <p:cTn id="17" presetID="42" presetClass="entr" presetSubtype="0" fill="hold" grpId="0" nodeType="afterEffect">
                                  <p:stCondLst>
                                    <p:cond delay="175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6500"/>
                            </p:stCondLst>
                            <p:childTnLst>
                              <p:par>
                                <p:cTn id="23" presetID="42" presetClass="entr" presetSubtype="0" fill="hold" grpId="0" nodeType="afterEffect">
                                  <p:stCondLst>
                                    <p:cond delay="20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4"/>
          <p:cNvSpPr txBox="1"/>
          <p:nvPr/>
        </p:nvSpPr>
        <p:spPr>
          <a:xfrm>
            <a:off x="4716017" y="836712"/>
            <a:ext cx="4032448" cy="2420889"/>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tr-TR" b="1" dirty="0" smtClean="0">
                <a:solidFill>
                  <a:schemeClr val="tx1"/>
                </a:solidFill>
              </a:rPr>
              <a:t>Üniversiteler </a:t>
            </a:r>
            <a:r>
              <a:rPr lang="tr-TR" b="1" kern="1200" dirty="0" smtClean="0">
                <a:solidFill>
                  <a:schemeClr val="tx1"/>
                </a:solidFill>
              </a:rPr>
              <a:t>Güz Yarıyılında Hazırlık sınıfı dahil tüm sınıflar için ÖSYS kılavuzunda yer alan program kontenjanlarının %30’u bahar döneminde %20’si kadar kontenjan ayrılabilir</a:t>
            </a:r>
            <a:r>
              <a:rPr lang="tr-TR" b="1" kern="1200" dirty="0" smtClean="0">
                <a:solidFill>
                  <a:srgbClr val="005EA4"/>
                </a:solidFill>
              </a:rPr>
              <a:t>. </a:t>
            </a:r>
            <a:endParaRPr lang="tr-TR" b="1" kern="1200" dirty="0">
              <a:solidFill>
                <a:srgbClr val="005EA4"/>
              </a:solidFill>
            </a:endParaRPr>
          </a:p>
        </p:txBody>
      </p:sp>
      <p:sp>
        <p:nvSpPr>
          <p:cNvPr id="10" name="Yuvarlatılmış Dikdörtgen 4"/>
          <p:cNvSpPr txBox="1"/>
          <p:nvPr/>
        </p:nvSpPr>
        <p:spPr>
          <a:xfrm>
            <a:off x="539552" y="836712"/>
            <a:ext cx="4032448" cy="2420889"/>
          </a:xfrm>
          <a:prstGeom prst="rect">
            <a:avLst/>
          </a:prstGeom>
          <a:solidFill>
            <a:srgbClr val="F6A8B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spcFirstLastPara="0" vert="horz" wrap="square" lIns="68580" tIns="68580" rIns="68580" bIns="68580" numCol="1" spcCol="1270" anchor="ctr" anchorCtr="0">
            <a:noAutofit/>
          </a:bodyPr>
          <a:lstStyle/>
          <a:p>
            <a:pPr lvl="0" defTabSz="800100" rtl="0">
              <a:lnSpc>
                <a:spcPct val="90000"/>
              </a:lnSpc>
              <a:spcBef>
                <a:spcPct val="0"/>
              </a:spcBef>
              <a:spcAft>
                <a:spcPct val="35000"/>
              </a:spcAft>
            </a:pPr>
            <a:r>
              <a:rPr lang="tr-TR" b="1" dirty="0" smtClean="0">
                <a:solidFill>
                  <a:schemeClr val="tx1"/>
                </a:solidFill>
              </a:rPr>
              <a:t>Yatay geçiş yapılmak istenen</a:t>
            </a:r>
            <a:r>
              <a:rPr lang="tr-TR" sz="1800" b="1" kern="1200" dirty="0" smtClean="0">
                <a:solidFill>
                  <a:schemeClr val="tx1"/>
                </a:solidFill>
              </a:rPr>
              <a:t> programa </a:t>
            </a:r>
            <a:r>
              <a:rPr lang="tr-TR" b="1" dirty="0" smtClean="0">
                <a:solidFill>
                  <a:schemeClr val="tx1"/>
                </a:solidFill>
              </a:rPr>
              <a:t>ilgili yılda öğrenci alınmamış ve dolaysıyla taban puan oluşmamışsa Ek Madde-1 ‘e göre yatay geçiş yapılamaz.</a:t>
            </a:r>
            <a:r>
              <a:rPr lang="tr-TR" sz="1800" kern="1200" dirty="0" smtClean="0">
                <a:solidFill>
                  <a:schemeClr val="tx1"/>
                </a:solidFill>
              </a:rPr>
              <a:t>.  </a:t>
            </a:r>
            <a:endParaRPr lang="tr-TR" sz="1800" kern="1200" dirty="0">
              <a:solidFill>
                <a:schemeClr val="tx1"/>
              </a:solidFill>
            </a:endParaRPr>
          </a:p>
        </p:txBody>
      </p:sp>
      <p:sp>
        <p:nvSpPr>
          <p:cNvPr id="13" name="Yuvarlatılmış Dikdörtgen 4"/>
          <p:cNvSpPr txBox="1"/>
          <p:nvPr/>
        </p:nvSpPr>
        <p:spPr>
          <a:xfrm>
            <a:off x="539552" y="3645025"/>
            <a:ext cx="4032448" cy="252028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defTabSz="800100" rtl="0">
              <a:lnSpc>
                <a:spcPct val="90000"/>
              </a:lnSpc>
              <a:spcBef>
                <a:spcPct val="0"/>
              </a:spcBef>
              <a:spcAft>
                <a:spcPct val="35000"/>
              </a:spcAft>
            </a:pPr>
            <a:r>
              <a:rPr lang="tr-TR" sz="1800" b="1" kern="1200" dirty="0" smtClean="0">
                <a:solidFill>
                  <a:schemeClr val="tx1"/>
                </a:solidFill>
              </a:rPr>
              <a:t>Güz Döneminde Kontenjan ilan edilmesi gerekmez. Başvurular 15 Ağustos’a kadar alınır.10 Eylül’e kadar değerlendirilir. Kayıtlar 15 Eylül’e kadar yapılabilir</a:t>
            </a:r>
            <a:r>
              <a:rPr lang="tr-TR" sz="1800" b="1" kern="1200" dirty="0" smtClean="0">
                <a:solidFill>
                  <a:srgbClr val="C00000"/>
                </a:solidFill>
              </a:rPr>
              <a:t>. </a:t>
            </a:r>
            <a:r>
              <a:rPr lang="tr-TR" sz="1800" b="1" kern="1200" dirty="0" smtClean="0">
                <a:solidFill>
                  <a:schemeClr val="tx1"/>
                </a:solidFill>
              </a:rPr>
              <a:t>Bahar döneminde kontenjan ilan edilmesi Üniversitelere bırakılmıştır.</a:t>
            </a:r>
            <a:endParaRPr lang="tr-TR" sz="1800" b="1" kern="1200" dirty="0">
              <a:solidFill>
                <a:schemeClr val="tx1"/>
              </a:solidFill>
            </a:endParaRPr>
          </a:p>
        </p:txBody>
      </p:sp>
      <p:sp>
        <p:nvSpPr>
          <p:cNvPr id="16" name="Yuvarlatılmış Dikdörtgen 4"/>
          <p:cNvSpPr txBox="1"/>
          <p:nvPr/>
        </p:nvSpPr>
        <p:spPr>
          <a:xfrm>
            <a:off x="4716017" y="3645026"/>
            <a:ext cx="4032448" cy="2520279"/>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spcFirstLastPara="0" vert="horz" wrap="square" lIns="68580" tIns="68580" rIns="68580" bIns="68580" numCol="1" spcCol="1270" anchor="ctr" anchorCtr="0">
            <a:noAutofit/>
          </a:bodyPr>
          <a:lstStyle/>
          <a:p>
            <a:pPr lvl="0" defTabSz="800100" rtl="0">
              <a:lnSpc>
                <a:spcPct val="90000"/>
              </a:lnSpc>
              <a:spcBef>
                <a:spcPct val="0"/>
              </a:spcBef>
              <a:spcAft>
                <a:spcPct val="35000"/>
              </a:spcAft>
            </a:pPr>
            <a:r>
              <a:rPr lang="tr-TR" sz="1800" b="1" kern="1200" dirty="0" smtClean="0">
                <a:solidFill>
                  <a:schemeClr val="tx1"/>
                </a:solidFill>
              </a:rPr>
              <a:t>Başvuran aday sayısının kontenjandan fazla olması   durumunda ÖSYM puanı en yüksek adaydan başlanarak sıralama yapılır.</a:t>
            </a:r>
            <a:endParaRPr lang="tr-TR" sz="1800" b="1" kern="1200" dirty="0">
              <a:solidFill>
                <a:schemeClr val="tx1"/>
              </a:solidFill>
            </a:endParaRPr>
          </a:p>
        </p:txBody>
      </p:sp>
      <p:pic>
        <p:nvPicPr>
          <p:cNvPr id="6" name="Resim 5"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179512" y="93206"/>
            <a:ext cx="1466850" cy="638175"/>
          </a:xfrm>
          <a:prstGeom prst="rect">
            <a:avLst/>
          </a:prstGeom>
          <a:noFill/>
          <a:ln>
            <a:noFill/>
          </a:ln>
        </p:spPr>
      </p:pic>
    </p:spTree>
    <p:extLst>
      <p:ext uri="{BB962C8B-B14F-4D97-AF65-F5344CB8AC3E}">
        <p14:creationId xmlns:p14="http://schemas.microsoft.com/office/powerpoint/2010/main" val="40550243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2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75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6750"/>
                            </p:stCondLst>
                            <p:childTnLst>
                              <p:par>
                                <p:cTn id="23" presetID="42" presetClass="entr" presetSubtype="0" fill="hold" grpId="0" nodeType="afterEffect">
                                  <p:stCondLst>
                                    <p:cond delay="175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0" y="3286417"/>
            <a:ext cx="9144000" cy="100667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3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tr-TR" sz="12800" dirty="0" smtClean="0">
                <a:solidFill>
                  <a:srgbClr val="C00000"/>
                </a:solidFill>
                <a:latin typeface="Calibri" panose="020F0502020204030204" pitchFamily="34" charset="0"/>
                <a:cs typeface="Calibri" panose="020F0502020204030204" pitchFamily="34" charset="0"/>
              </a:rPr>
              <a:t>YATAY GEÇİŞ İŞLEMLERİ        </a:t>
            </a:r>
            <a:r>
              <a:rPr lang="tr-TR" sz="6800" dirty="0" smtClean="0">
                <a:solidFill>
                  <a:srgbClr val="002060"/>
                </a:solidFill>
                <a:latin typeface="Impact" panose="020B0806030902050204" pitchFamily="34" charset="0"/>
              </a:rPr>
              <a:t/>
            </a:r>
            <a:br>
              <a:rPr lang="tr-TR" sz="6800" dirty="0" smtClean="0">
                <a:solidFill>
                  <a:srgbClr val="002060"/>
                </a:solidFill>
                <a:latin typeface="Impact" panose="020B0806030902050204" pitchFamily="34" charset="0"/>
              </a:rPr>
            </a:br>
            <a:r>
              <a:rPr lang="tr-TR" sz="6800" dirty="0" smtClean="0">
                <a:solidFill>
                  <a:srgbClr val="002060"/>
                </a:solidFill>
                <a:latin typeface="Impact" panose="020B0806030902050204" pitchFamily="34" charset="0"/>
              </a:rPr>
              <a:t/>
            </a:r>
            <a:br>
              <a:rPr lang="tr-TR" sz="6800" dirty="0" smtClean="0">
                <a:solidFill>
                  <a:srgbClr val="002060"/>
                </a:solidFill>
                <a:latin typeface="Impact" panose="020B0806030902050204" pitchFamily="34" charset="0"/>
              </a:rPr>
            </a:br>
            <a:r>
              <a:rPr lang="tr-TR" sz="2000" dirty="0" smtClean="0">
                <a:latin typeface="Impact" panose="020B0806030902050204" pitchFamily="34" charset="0"/>
              </a:rPr>
              <a:t>                                                   </a:t>
            </a:r>
            <a:r>
              <a:rPr lang="en-US" sz="2000" dirty="0" smtClean="0">
                <a:latin typeface="Impact" panose="020B0806030902050204" pitchFamily="34" charset="0"/>
              </a:rPr>
              <a:t>     </a:t>
            </a:r>
            <a:r>
              <a:rPr lang="tr-TR" sz="2000" dirty="0" smtClean="0">
                <a:latin typeface="Arial Black" panose="020B0A04020102020204" pitchFamily="34" charset="0"/>
              </a:rPr>
              <a:t/>
            </a:r>
            <a:br>
              <a:rPr lang="tr-TR" sz="2000" dirty="0" smtClean="0">
                <a:latin typeface="Arial Black" panose="020B0A04020102020204" pitchFamily="34" charset="0"/>
              </a:rPr>
            </a:br>
            <a:endParaRPr lang="tr-TR" sz="2000" dirty="0">
              <a:latin typeface="Arial Black" panose="020B0A04020102020204" pitchFamily="34" charset="0"/>
            </a:endParaRPr>
          </a:p>
        </p:txBody>
      </p:sp>
      <p:pic>
        <p:nvPicPr>
          <p:cNvPr id="3" name="Resim 2"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1466850" cy="638175"/>
          </a:xfrm>
          <a:prstGeom prst="rect">
            <a:avLst/>
          </a:prstGeom>
          <a:noFill/>
          <a:ln>
            <a:noFill/>
          </a:ln>
        </p:spPr>
      </p:pic>
    </p:spTree>
    <p:extLst>
      <p:ext uri="{BB962C8B-B14F-4D97-AF65-F5344CB8AC3E}">
        <p14:creationId xmlns:p14="http://schemas.microsoft.com/office/powerpoint/2010/main" val="36521653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Yuvarlatılmış Dikdörtgen 4"/>
          <p:cNvSpPr txBox="1"/>
          <p:nvPr/>
        </p:nvSpPr>
        <p:spPr>
          <a:xfrm>
            <a:off x="727194" y="3460900"/>
            <a:ext cx="3944238" cy="290785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defTabSz="711200" rtl="0">
              <a:lnSpc>
                <a:spcPct val="90000"/>
              </a:lnSpc>
              <a:spcBef>
                <a:spcPct val="0"/>
              </a:spcBef>
              <a:spcAft>
                <a:spcPct val="35000"/>
              </a:spcAft>
            </a:pPr>
            <a:r>
              <a:rPr lang="tr-TR" b="1" kern="1200" dirty="0" smtClean="0">
                <a:solidFill>
                  <a:schemeClr val="tx1"/>
                </a:solidFill>
              </a:rPr>
              <a:t>Sınavsız geçiş ile kontenjan dolduran ön lisans programlarında sadece sınavsız geçiş yapan öğrencilere öncelik verilmesi, kontenjanı sınavsız geçiş ile dolmayarak ÖSYS puanı ile de öğrenci alınmışsa, sınavsız geçiş ile şartları sağlayan öğrencilere öncelik verilmek üzere diğer adayların da ilgili ÖSYS puanına bakılarak sıralanır</a:t>
            </a:r>
            <a:r>
              <a:rPr lang="tr-TR" b="1" kern="1200" dirty="0" smtClean="0">
                <a:solidFill>
                  <a:srgbClr val="C00000"/>
                </a:solidFill>
              </a:rPr>
              <a:t>.</a:t>
            </a:r>
            <a:endParaRPr lang="tr-TR" b="1" kern="1200" dirty="0">
              <a:solidFill>
                <a:srgbClr val="C00000"/>
              </a:solidFill>
            </a:endParaRPr>
          </a:p>
        </p:txBody>
      </p:sp>
      <p:sp>
        <p:nvSpPr>
          <p:cNvPr id="24" name="Yuvarlatılmış Dikdörtgen 4"/>
          <p:cNvSpPr txBox="1"/>
          <p:nvPr/>
        </p:nvSpPr>
        <p:spPr>
          <a:xfrm>
            <a:off x="709787" y="732804"/>
            <a:ext cx="3944238" cy="2696195"/>
          </a:xfrm>
          <a:prstGeom prst="rect">
            <a:avLst/>
          </a:prstGeom>
          <a:solidFill>
            <a:srgbClr val="F6A8B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defTabSz="711200" rtl="0">
              <a:lnSpc>
                <a:spcPct val="90000"/>
              </a:lnSpc>
              <a:spcBef>
                <a:spcPct val="0"/>
              </a:spcBef>
              <a:spcAft>
                <a:spcPct val="35000"/>
              </a:spcAft>
            </a:pPr>
            <a:r>
              <a:rPr lang="tr-TR" b="1" kern="1200" dirty="0" smtClean="0">
                <a:solidFill>
                  <a:schemeClr val="tx1"/>
                </a:solidFill>
              </a:rPr>
              <a:t>DGS puanı ile sadece DGS Kılavuzunda tanımlanan ön lisans  alanlarının devam edebileceği lisans programlarına başvuru yapılabilir. İlgili yılda DGS ile öğrenci alınmamışsa o programa başvuru kabul edilmez</a:t>
            </a:r>
            <a:r>
              <a:rPr lang="tr-TR" sz="1600" kern="1200" dirty="0" smtClean="0">
                <a:solidFill>
                  <a:schemeClr val="tx1"/>
                </a:solidFill>
              </a:rPr>
              <a:t>.</a:t>
            </a:r>
            <a:endParaRPr lang="tr-TR" sz="1600" kern="1200" dirty="0">
              <a:solidFill>
                <a:schemeClr val="tx1"/>
              </a:solidFill>
            </a:endParaRPr>
          </a:p>
        </p:txBody>
      </p:sp>
      <p:sp>
        <p:nvSpPr>
          <p:cNvPr id="25" name="Dikdörtgen 24"/>
          <p:cNvSpPr/>
          <p:nvPr/>
        </p:nvSpPr>
        <p:spPr>
          <a:xfrm>
            <a:off x="4788024" y="546894"/>
            <a:ext cx="3905374" cy="3139321"/>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accent2"/>
          </a:fontRef>
        </p:style>
        <p:txBody>
          <a:bodyPr wrap="square" anchor="ctr">
            <a:spAutoFit/>
          </a:bodyPr>
          <a:lstStyle/>
          <a:p>
            <a:pPr lvl="0"/>
            <a:endParaRPr lang="tr-TR" b="1" dirty="0" smtClean="0">
              <a:solidFill>
                <a:srgbClr val="207FD6"/>
              </a:solidFill>
            </a:endParaRPr>
          </a:p>
          <a:p>
            <a:pPr lvl="0"/>
            <a:endParaRPr lang="tr-TR" b="1" dirty="0">
              <a:solidFill>
                <a:srgbClr val="207FD6"/>
              </a:solidFill>
            </a:endParaRPr>
          </a:p>
          <a:p>
            <a:pPr lvl="0"/>
            <a:r>
              <a:rPr lang="tr-TR" b="1" dirty="0" smtClean="0">
                <a:solidFill>
                  <a:schemeClr val="tx1"/>
                </a:solidFill>
              </a:rPr>
              <a:t>DGS Puanı ile yatay geçiş değerlendirmeleri yapılırken; öğrenci ilk yerleştirmede yerleşmişse ilk yerleştirme taban puanları, </a:t>
            </a:r>
            <a:r>
              <a:rPr lang="tr-TR" b="1" dirty="0">
                <a:solidFill>
                  <a:schemeClr val="tx1"/>
                </a:solidFill>
              </a:rPr>
              <a:t>e</a:t>
            </a:r>
            <a:r>
              <a:rPr lang="tr-TR" b="1" dirty="0" smtClean="0">
                <a:solidFill>
                  <a:schemeClr val="tx1"/>
                </a:solidFill>
              </a:rPr>
              <a:t>k yerleştirmede yerleşmişse ek yerleştirme taban puanları esas alınır. </a:t>
            </a:r>
          </a:p>
          <a:p>
            <a:pPr lvl="0"/>
            <a:endParaRPr lang="tr-TR" b="1" dirty="0">
              <a:solidFill>
                <a:schemeClr val="tx1"/>
              </a:solidFill>
            </a:endParaRPr>
          </a:p>
          <a:p>
            <a:pPr lvl="0"/>
            <a:endParaRPr lang="tr-TR" b="1" dirty="0" smtClean="0">
              <a:solidFill>
                <a:srgbClr val="207FD6"/>
              </a:solidFill>
            </a:endParaRPr>
          </a:p>
          <a:p>
            <a:pPr lvl="0"/>
            <a:endParaRPr lang="tr-TR" b="1" dirty="0">
              <a:solidFill>
                <a:srgbClr val="207FD6"/>
              </a:solidFill>
            </a:endParaRPr>
          </a:p>
        </p:txBody>
      </p:sp>
      <p:sp>
        <p:nvSpPr>
          <p:cNvPr id="26" name="Dikdörtgen 25"/>
          <p:cNvSpPr/>
          <p:nvPr/>
        </p:nvSpPr>
        <p:spPr>
          <a:xfrm>
            <a:off x="4671432" y="3473477"/>
            <a:ext cx="4021966" cy="2862322"/>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endParaRPr lang="tr-TR" b="1" dirty="0">
              <a:solidFill>
                <a:srgbClr val="C00000"/>
              </a:solidFill>
            </a:endParaRPr>
          </a:p>
          <a:p>
            <a:pPr lvl="0"/>
            <a:r>
              <a:rPr lang="tr-TR" b="1" dirty="0" smtClean="0"/>
              <a:t>Türkçe </a:t>
            </a:r>
            <a:r>
              <a:rPr lang="tr-TR" b="1" dirty="0"/>
              <a:t>programda eğitim alırken Merkezi Yerleştirme puanı ile %30 veya %100 İngilizce programlara yatay geçiş başvurusunda bulunan öğrencilerin dil şartını sağlamaması durumunda yabancı dil hazırlık eğitimi alması gerekir. </a:t>
            </a:r>
            <a:endParaRPr lang="tr-TR" b="1" dirty="0" smtClean="0"/>
          </a:p>
          <a:p>
            <a:pPr lvl="0"/>
            <a:r>
              <a:rPr lang="tr-TR" b="1" dirty="0" smtClean="0">
                <a:solidFill>
                  <a:srgbClr val="C00000"/>
                </a:solidFill>
              </a:rPr>
              <a:t> </a:t>
            </a:r>
          </a:p>
          <a:p>
            <a:pPr lvl="0"/>
            <a:endParaRPr lang="tr-TR" b="1" dirty="0" smtClean="0">
              <a:solidFill>
                <a:srgbClr val="C00000"/>
              </a:solidFill>
            </a:endParaRPr>
          </a:p>
        </p:txBody>
      </p:sp>
      <p:pic>
        <p:nvPicPr>
          <p:cNvPr id="6" name="Resim 5"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179512" y="41896"/>
            <a:ext cx="1466850" cy="638175"/>
          </a:xfrm>
          <a:prstGeom prst="rect">
            <a:avLst/>
          </a:prstGeom>
          <a:noFill/>
          <a:ln>
            <a:noFill/>
          </a:ln>
        </p:spPr>
      </p:pic>
    </p:spTree>
    <p:extLst>
      <p:ext uri="{BB962C8B-B14F-4D97-AF65-F5344CB8AC3E}">
        <p14:creationId xmlns:p14="http://schemas.microsoft.com/office/powerpoint/2010/main" val="3274339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75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3750"/>
                            </p:stCondLst>
                            <p:childTnLst>
                              <p:par>
                                <p:cTn id="17" presetID="42" presetClass="entr" presetSubtype="0" fill="hold" grpId="0" nodeType="afterEffect">
                                  <p:stCondLst>
                                    <p:cond delay="15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6250"/>
                            </p:stCondLst>
                            <p:childTnLst>
                              <p:par>
                                <p:cTn id="23" presetID="42" presetClass="entr" presetSubtype="0" fill="hold" grpId="0" nodeType="afterEffect">
                                  <p:stCondLst>
                                    <p:cond delay="15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5" grpId="0"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763688" y="343857"/>
            <a:ext cx="5606635" cy="1514773"/>
          </a:xfrm>
          <a:prstGeom prst="ellipse">
            <a:avLst/>
          </a:prstGeom>
          <a:solidFill>
            <a:srgbClr val="F6A8B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r>
              <a:rPr lang="tr-TR" sz="1600" b="1" dirty="0" smtClean="0">
                <a:solidFill>
                  <a:schemeClr val="tx1"/>
                </a:solidFill>
              </a:rPr>
              <a:t>Vakıf </a:t>
            </a:r>
            <a:r>
              <a:rPr lang="tr-TR" sz="1600" b="1" dirty="0">
                <a:solidFill>
                  <a:schemeClr val="tx1"/>
                </a:solidFill>
              </a:rPr>
              <a:t>Ü</a:t>
            </a:r>
            <a:r>
              <a:rPr lang="tr-TR" sz="1600" b="1" dirty="0" smtClean="0">
                <a:solidFill>
                  <a:schemeClr val="tx1"/>
                </a:solidFill>
              </a:rPr>
              <a:t>niversitelerine yatay geçişlerde  burs veya indirim yetkisi Yükseköğretim </a:t>
            </a:r>
            <a:r>
              <a:rPr lang="tr-TR" sz="1600" b="1" dirty="0">
                <a:solidFill>
                  <a:schemeClr val="tx1"/>
                </a:solidFill>
              </a:rPr>
              <a:t>Kurumunun yetkisi dahilindedir</a:t>
            </a:r>
            <a:r>
              <a:rPr lang="tr-TR" sz="1600" b="1" dirty="0">
                <a:solidFill>
                  <a:srgbClr val="C00000"/>
                </a:solidFill>
              </a:rPr>
              <a:t>.</a:t>
            </a:r>
          </a:p>
        </p:txBody>
      </p:sp>
      <p:sp>
        <p:nvSpPr>
          <p:cNvPr id="7" name="Oval 6"/>
          <p:cNvSpPr/>
          <p:nvPr/>
        </p:nvSpPr>
        <p:spPr>
          <a:xfrm>
            <a:off x="0" y="2109127"/>
            <a:ext cx="4499992" cy="4284643"/>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tr-TR" sz="1600" b="1" dirty="0" smtClean="0"/>
              <a:t>    Sınavsız </a:t>
            </a:r>
            <a:r>
              <a:rPr lang="tr-TR" sz="1600" b="1" dirty="0"/>
              <a:t>geçişten yararlanarak yerleşen öğrenciler, yerleşme önceliklerinde oluşan taban puanlar ile tercih yapabilecekleri programlar arasında yatay geçiş yapabilir. (Mesleki ve Teknik Orta Öğretim mezunlarının, sınavsız geçiş ile  yerleşme puanlarının hesaplanmasında ÖSYM tarafından verilen</a:t>
            </a:r>
          </a:p>
          <a:p>
            <a:r>
              <a:rPr lang="tr-TR" sz="1600" b="1" dirty="0" smtClean="0"/>
              <a:t>OBP</a:t>
            </a:r>
            <a:r>
              <a:rPr lang="tr-TR" sz="1600" b="1" dirty="0"/>
              <a:t>( Ortaöğretim Başarı Puanı</a:t>
            </a:r>
            <a:r>
              <a:rPr lang="tr-TR" sz="1600" b="1" dirty="0" smtClean="0"/>
              <a:t>)</a:t>
            </a:r>
          </a:p>
          <a:p>
            <a:r>
              <a:rPr lang="tr-TR" sz="1600" b="1" dirty="0" smtClean="0"/>
              <a:t>  dikkate </a:t>
            </a:r>
            <a:r>
              <a:rPr lang="tr-TR" sz="1600" b="1" dirty="0"/>
              <a:t>alınır</a:t>
            </a:r>
            <a:r>
              <a:rPr lang="tr-TR" sz="1600" b="1" dirty="0" smtClean="0"/>
              <a:t>.</a:t>
            </a:r>
          </a:p>
        </p:txBody>
      </p:sp>
      <p:sp>
        <p:nvSpPr>
          <p:cNvPr id="4" name="Oval 3"/>
          <p:cNvSpPr/>
          <p:nvPr/>
        </p:nvSpPr>
        <p:spPr>
          <a:xfrm>
            <a:off x="4716016" y="2204864"/>
            <a:ext cx="4320480" cy="4284643"/>
          </a:xfrm>
          <a:prstGeom prst="ellipse">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r>
              <a:rPr lang="tr-TR" sz="1600" b="1" dirty="0" smtClean="0"/>
              <a:t>   Yükseköğretim </a:t>
            </a:r>
            <a:r>
              <a:rPr lang="tr-TR" sz="1600" b="1" dirty="0"/>
              <a:t>Kurumlarındaki M.T.O.K programlarını sadece mesleki ve teknik eğitim mezunları yerleşebilir. Mesleki ve Teknik Eğitim Mezunları kendi alanları dışında farklı bir programı tercih etmek istemeleri halinde varsa Merkezi Yerleştirme Puanları dikkate alınır.  </a:t>
            </a:r>
            <a:endParaRPr lang="tr-TR" sz="1600" b="1" dirty="0" smtClean="0"/>
          </a:p>
          <a:p>
            <a:pPr lvl="0"/>
            <a:endParaRPr lang="tr-TR" sz="1600" b="1" dirty="0">
              <a:solidFill>
                <a:srgbClr val="C00000"/>
              </a:solidFill>
            </a:endParaRPr>
          </a:p>
          <a:p>
            <a:pPr lvl="0"/>
            <a:r>
              <a:rPr lang="tr-TR" sz="1600" b="1" dirty="0" smtClean="0">
                <a:solidFill>
                  <a:srgbClr val="C00000"/>
                </a:solidFill>
              </a:rPr>
              <a:t> </a:t>
            </a:r>
            <a:endParaRPr lang="tr-TR" sz="1600" b="1" dirty="0">
              <a:solidFill>
                <a:srgbClr val="C00000"/>
              </a:solidFill>
            </a:endParaRPr>
          </a:p>
        </p:txBody>
      </p:sp>
      <p:pic>
        <p:nvPicPr>
          <p:cNvPr id="5" name="Resim 4"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254635" y="188640"/>
            <a:ext cx="1466850" cy="638175"/>
          </a:xfrm>
          <a:prstGeom prst="rect">
            <a:avLst/>
          </a:prstGeom>
          <a:noFill/>
          <a:ln>
            <a:noFill/>
          </a:ln>
        </p:spPr>
      </p:pic>
    </p:spTree>
    <p:extLst>
      <p:ext uri="{BB962C8B-B14F-4D97-AF65-F5344CB8AC3E}">
        <p14:creationId xmlns:p14="http://schemas.microsoft.com/office/powerpoint/2010/main" val="21536451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2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2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0" y="838145"/>
            <a:ext cx="9144000" cy="100667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20000"/>
              </a:lnSpc>
            </a:pPr>
            <a:r>
              <a:rPr lang="tr-TR" sz="12800" dirty="0" smtClean="0">
                <a:solidFill>
                  <a:srgbClr val="C00000"/>
                </a:solidFill>
                <a:latin typeface="Calibri" panose="020F0502020204030204" pitchFamily="34" charset="0"/>
                <a:cs typeface="Calibri" panose="020F0502020204030204" pitchFamily="34" charset="0"/>
              </a:rPr>
              <a:t>BAHAR YARIYILI</a:t>
            </a:r>
            <a:r>
              <a:rPr lang="tr-TR" sz="6800" dirty="0" smtClean="0">
                <a:solidFill>
                  <a:srgbClr val="C00000"/>
                </a:solidFill>
                <a:latin typeface="Impact" panose="020B0806030902050204" pitchFamily="34" charset="0"/>
              </a:rPr>
              <a:t/>
            </a:r>
            <a:br>
              <a:rPr lang="tr-TR" sz="6800" dirty="0" smtClean="0">
                <a:solidFill>
                  <a:srgbClr val="C00000"/>
                </a:solidFill>
                <a:latin typeface="Impact" panose="020B0806030902050204" pitchFamily="34" charset="0"/>
              </a:rPr>
            </a:br>
            <a:r>
              <a:rPr lang="tr-TR" sz="6800" dirty="0" smtClean="0">
                <a:solidFill>
                  <a:srgbClr val="C00000"/>
                </a:solidFill>
                <a:latin typeface="Impact" panose="020B0806030902050204" pitchFamily="34" charset="0"/>
              </a:rPr>
              <a:t/>
            </a:r>
            <a:br>
              <a:rPr lang="tr-TR" sz="6800" dirty="0" smtClean="0">
                <a:solidFill>
                  <a:srgbClr val="C00000"/>
                </a:solidFill>
                <a:latin typeface="Impact" panose="020B0806030902050204" pitchFamily="34" charset="0"/>
              </a:rPr>
            </a:br>
            <a:r>
              <a:rPr lang="tr-TR" sz="2000" dirty="0" smtClean="0">
                <a:latin typeface="Impact" panose="020B0806030902050204" pitchFamily="34" charset="0"/>
              </a:rPr>
              <a:t>                                                   </a:t>
            </a:r>
            <a:r>
              <a:rPr lang="en-US" sz="2000" dirty="0" smtClean="0">
                <a:latin typeface="Impact" panose="020B0806030902050204" pitchFamily="34" charset="0"/>
              </a:rPr>
              <a:t>     </a:t>
            </a:r>
            <a:r>
              <a:rPr lang="tr-TR" sz="2000" dirty="0" smtClean="0">
                <a:latin typeface="Arial Black" panose="020B0A04020102020204" pitchFamily="34" charset="0"/>
              </a:rPr>
              <a:t/>
            </a:r>
            <a:br>
              <a:rPr lang="tr-TR" sz="2000" dirty="0" smtClean="0">
                <a:latin typeface="Arial Black" panose="020B0A04020102020204" pitchFamily="34" charset="0"/>
              </a:rPr>
            </a:br>
            <a:endParaRPr lang="tr-TR" sz="2000" dirty="0">
              <a:latin typeface="Arial Black" panose="020B0A04020102020204" pitchFamily="34" charset="0"/>
            </a:endParaRPr>
          </a:p>
        </p:txBody>
      </p:sp>
      <p:sp>
        <p:nvSpPr>
          <p:cNvPr id="6" name="Dikdörtgen 5"/>
          <p:cNvSpPr/>
          <p:nvPr/>
        </p:nvSpPr>
        <p:spPr>
          <a:xfrm>
            <a:off x="1259632" y="1988840"/>
            <a:ext cx="6768752" cy="1477328"/>
          </a:xfrm>
          <a:prstGeom prst="rect">
            <a:avLst/>
          </a:prstGeom>
        </p:spPr>
        <p:txBody>
          <a:bodyPr wrap="square">
            <a:spAutoFit/>
          </a:bodyPr>
          <a:lstStyle/>
          <a:p>
            <a:pPr lvl="0" algn="just"/>
            <a:r>
              <a:rPr lang="tr-TR" b="1" dirty="0"/>
              <a:t>Bahar Döneminde Ek Madde 1 ‘e göre öğrenci alınıp alınmayacağına Üniversite Yetkili Kurulları karar verir. Hazırlık sınıfı dahil tüm sınıflar için ÖSYS kılavuzunun ilgili yılında yer alan program kontenjanlarının %20’si kadar kontenjan ayrılabilir</a:t>
            </a:r>
          </a:p>
        </p:txBody>
      </p:sp>
      <p:sp>
        <p:nvSpPr>
          <p:cNvPr id="7" name="Dikdörtgen 6"/>
          <p:cNvSpPr/>
          <p:nvPr/>
        </p:nvSpPr>
        <p:spPr>
          <a:xfrm>
            <a:off x="1259632" y="4005064"/>
            <a:ext cx="6624736" cy="923330"/>
          </a:xfrm>
          <a:prstGeom prst="rect">
            <a:avLst/>
          </a:prstGeom>
        </p:spPr>
        <p:txBody>
          <a:bodyPr wrap="square">
            <a:spAutoFit/>
          </a:bodyPr>
          <a:lstStyle/>
          <a:p>
            <a:pPr lvl="0" algn="just"/>
            <a:r>
              <a:rPr lang="tr-TR" b="1" dirty="0" smtClean="0"/>
              <a:t>KKTC’ de </a:t>
            </a:r>
            <a:r>
              <a:rPr lang="tr-TR" b="1" dirty="0"/>
              <a:t>eğitimine devam eden öğrenciler Bahar döneminde EK Madde 1 ‘e </a:t>
            </a:r>
            <a:r>
              <a:rPr lang="tr-TR" b="1" dirty="0" smtClean="0"/>
              <a:t>göre ön lisans ve lisans düzeyinde  </a:t>
            </a:r>
            <a:r>
              <a:rPr lang="tr-TR" b="1" dirty="0"/>
              <a:t>yatay geçiş yapamaz.</a:t>
            </a:r>
          </a:p>
        </p:txBody>
      </p:sp>
      <p:pic>
        <p:nvPicPr>
          <p:cNvPr id="8" name="Resim 7"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1466850" cy="638175"/>
          </a:xfrm>
          <a:prstGeom prst="rect">
            <a:avLst/>
          </a:prstGeom>
          <a:noFill/>
          <a:ln>
            <a:noFill/>
          </a:ln>
        </p:spPr>
      </p:pic>
    </p:spTree>
    <p:extLst>
      <p:ext uri="{BB962C8B-B14F-4D97-AF65-F5344CB8AC3E}">
        <p14:creationId xmlns:p14="http://schemas.microsoft.com/office/powerpoint/2010/main" val="15381704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42" presetClass="entr" presetSubtype="0" fill="hold" grpId="0" nodeType="afterEffect">
                                  <p:stCondLst>
                                    <p:cond delay="12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0" y="260648"/>
            <a:ext cx="9144000" cy="87367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20000"/>
              </a:lnSpc>
            </a:pPr>
            <a:endParaRPr lang="tr-TR" sz="2800" dirty="0" smtClean="0">
              <a:solidFill>
                <a:srgbClr val="F7FAFF"/>
              </a:solidFill>
              <a:latin typeface="Calibri" panose="020F0502020204030204" pitchFamily="34" charset="0"/>
              <a:cs typeface="Calibri" panose="020F0502020204030204" pitchFamily="34" charset="0"/>
            </a:endParaRPr>
          </a:p>
          <a:p>
            <a:pPr algn="ctr">
              <a:lnSpc>
                <a:spcPct val="120000"/>
              </a:lnSpc>
            </a:pPr>
            <a:r>
              <a:rPr lang="tr-TR" sz="2800" dirty="0" smtClean="0">
                <a:solidFill>
                  <a:srgbClr val="C00000"/>
                </a:solidFill>
                <a:latin typeface="Calibri" panose="020F0502020204030204" pitchFamily="34" charset="0"/>
                <a:cs typeface="Calibri" panose="020F0502020204030204" pitchFamily="34" charset="0"/>
              </a:rPr>
              <a:t>YATAY GEÇİŞLERLE İLGİLİ ÖZET BİLGİLER</a:t>
            </a:r>
            <a:r>
              <a:rPr lang="tr-TR" sz="1600" dirty="0" smtClean="0">
                <a:solidFill>
                  <a:srgbClr val="C00000"/>
                </a:solidFill>
                <a:latin typeface="Impact" panose="020B0806030902050204" pitchFamily="34" charset="0"/>
              </a:rPr>
              <a:t/>
            </a:r>
            <a:br>
              <a:rPr lang="tr-TR" sz="1600" dirty="0" smtClean="0">
                <a:solidFill>
                  <a:srgbClr val="C00000"/>
                </a:solidFill>
                <a:latin typeface="Impact" panose="020B0806030902050204" pitchFamily="34" charset="0"/>
              </a:rPr>
            </a:br>
            <a:r>
              <a:rPr lang="tr-TR" sz="1600" dirty="0" smtClean="0">
                <a:solidFill>
                  <a:srgbClr val="C00000"/>
                </a:solidFill>
                <a:latin typeface="Impact" panose="020B0806030902050204" pitchFamily="34" charset="0"/>
              </a:rPr>
              <a:t/>
            </a:r>
            <a:br>
              <a:rPr lang="tr-TR" sz="1600" dirty="0" smtClean="0">
                <a:solidFill>
                  <a:srgbClr val="C00000"/>
                </a:solidFill>
                <a:latin typeface="Impact" panose="020B0806030902050204" pitchFamily="34" charset="0"/>
              </a:rPr>
            </a:br>
            <a:r>
              <a:rPr lang="tr-TR" sz="400" dirty="0" smtClean="0">
                <a:latin typeface="Impact" panose="020B0806030902050204" pitchFamily="34" charset="0"/>
              </a:rPr>
              <a:t>                                                   </a:t>
            </a:r>
            <a:r>
              <a:rPr lang="en-US" sz="400" dirty="0" smtClean="0">
                <a:latin typeface="Impact" panose="020B0806030902050204" pitchFamily="34" charset="0"/>
              </a:rPr>
              <a:t>     </a:t>
            </a:r>
            <a:r>
              <a:rPr lang="tr-TR" sz="400" dirty="0" smtClean="0">
                <a:latin typeface="Arial Black" panose="020B0A04020102020204" pitchFamily="34" charset="0"/>
              </a:rPr>
              <a:t/>
            </a:r>
            <a:br>
              <a:rPr lang="tr-TR" sz="400" dirty="0" smtClean="0">
                <a:latin typeface="Arial Black" panose="020B0A04020102020204" pitchFamily="34" charset="0"/>
              </a:rPr>
            </a:br>
            <a:endParaRPr lang="tr-TR" sz="400" dirty="0">
              <a:latin typeface="Arial Black" panose="020B0A04020102020204" pitchFamily="34" charset="0"/>
            </a:endParaRPr>
          </a:p>
        </p:txBody>
      </p:sp>
      <p:sp>
        <p:nvSpPr>
          <p:cNvPr id="4" name="Dikdörtgen 3"/>
          <p:cNvSpPr/>
          <p:nvPr/>
        </p:nvSpPr>
        <p:spPr>
          <a:xfrm>
            <a:off x="179512" y="858797"/>
            <a:ext cx="7309320" cy="774507"/>
          </a:xfrm>
          <a:prstGeom prst="rect">
            <a:avLst/>
          </a:prstGeom>
        </p:spPr>
        <p:txBody>
          <a:bodyPr wrap="square">
            <a:spAutoFit/>
          </a:bodyPr>
          <a:lstStyle/>
          <a:p>
            <a:pPr indent="449580">
              <a:lnSpc>
                <a:spcPct val="107000"/>
              </a:lnSpc>
              <a:spcAft>
                <a:spcPts val="800"/>
              </a:spcAft>
            </a:pPr>
            <a:endParaRPr lang="tr-TR" b="1" u="sng" dirty="0" smtClean="0">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tr-TR" b="1" u="sng" dirty="0" smtClean="0">
                <a:latin typeface="Calibri" panose="020F0502020204030204" pitchFamily="34" charset="0"/>
                <a:ea typeface="Calibri" panose="020F0502020204030204" pitchFamily="34" charset="0"/>
                <a:cs typeface="Times New Roman" panose="02020603050405020304" pitchFamily="18" charset="0"/>
              </a:rPr>
              <a:t>EK  </a:t>
            </a:r>
            <a:r>
              <a:rPr lang="tr-TR" b="1" u="sng" dirty="0">
                <a:latin typeface="Calibri" panose="020F0502020204030204" pitchFamily="34" charset="0"/>
                <a:ea typeface="Calibri" panose="020F0502020204030204" pitchFamily="34" charset="0"/>
                <a:cs typeface="Times New Roman" panose="02020603050405020304" pitchFamily="18" charset="0"/>
              </a:rPr>
              <a:t>MADDE 1 (Merkezi Yerleştirme Puanı ile Yatay Geçiş)</a:t>
            </a:r>
            <a:endParaRPr lang="tr-TR" sz="16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Metin kutusu 7"/>
          <p:cNvSpPr txBox="1"/>
          <p:nvPr/>
        </p:nvSpPr>
        <p:spPr>
          <a:xfrm>
            <a:off x="611560" y="1288040"/>
            <a:ext cx="8254846" cy="1292662"/>
          </a:xfrm>
          <a:prstGeom prst="rect">
            <a:avLst/>
          </a:prstGeom>
          <a:noFill/>
        </p:spPr>
        <p:txBody>
          <a:bodyPr wrap="square" rtlCol="0">
            <a:spAutoFit/>
          </a:bodyPr>
          <a:lstStyle/>
          <a:p>
            <a:pPr>
              <a:lnSpc>
                <a:spcPct val="150000"/>
              </a:lnSpc>
            </a:pPr>
            <a:endParaRPr lang="tr-TR" sz="1600" b="1" dirty="0" smtClean="0">
              <a:solidFill>
                <a:srgbClr val="C00000"/>
              </a:solidFill>
            </a:endParaRPr>
          </a:p>
          <a:p>
            <a:pPr>
              <a:lnSpc>
                <a:spcPct val="150000"/>
              </a:lnSpc>
            </a:pPr>
            <a:r>
              <a:rPr lang="tr-TR" b="1" dirty="0" smtClean="0"/>
              <a:t>Öğrencinin kayıt olduğu yıldaki ÖSYS taban puanı, yatay geçiş yapmak istediği bölümün/ Programın o  yılki taban puanından eşit veya yüksek olması gerekir</a:t>
            </a:r>
            <a:r>
              <a:rPr lang="tr-TR" dirty="0" smtClean="0"/>
              <a:t>.</a:t>
            </a:r>
            <a:endParaRPr lang="tr-TR" dirty="0"/>
          </a:p>
        </p:txBody>
      </p:sp>
      <p:sp>
        <p:nvSpPr>
          <p:cNvPr id="9" name="Metin kutusu 8"/>
          <p:cNvSpPr txBox="1"/>
          <p:nvPr/>
        </p:nvSpPr>
        <p:spPr>
          <a:xfrm>
            <a:off x="401390" y="2055096"/>
            <a:ext cx="4599208" cy="830997"/>
          </a:xfrm>
          <a:prstGeom prst="rect">
            <a:avLst/>
          </a:prstGeom>
          <a:noFill/>
        </p:spPr>
        <p:txBody>
          <a:bodyPr wrap="none" rtlCol="0">
            <a:spAutoFit/>
          </a:bodyPr>
          <a:lstStyle/>
          <a:p>
            <a:pPr marL="171450" indent="-171450">
              <a:buFont typeface="Wingdings" panose="05000000000000000000" pitchFamily="2" charset="2"/>
              <a:buChar char="ü"/>
            </a:pPr>
            <a:r>
              <a:rPr lang="tr-TR" sz="1600" dirty="0" smtClean="0">
                <a:solidFill>
                  <a:srgbClr val="002060"/>
                </a:solidFill>
              </a:rPr>
              <a:t> </a:t>
            </a:r>
          </a:p>
          <a:p>
            <a:pPr marL="171450" indent="-171450">
              <a:buFont typeface="Wingdings" panose="05000000000000000000" pitchFamily="2" charset="2"/>
              <a:buChar char="ü"/>
            </a:pPr>
            <a:endParaRPr lang="tr-TR" sz="1600" b="1" dirty="0">
              <a:solidFill>
                <a:srgbClr val="002060"/>
              </a:solidFill>
            </a:endParaRPr>
          </a:p>
          <a:p>
            <a:pPr marL="171450" indent="-171450">
              <a:buFont typeface="Wingdings" panose="05000000000000000000" pitchFamily="2" charset="2"/>
              <a:buChar char="ü"/>
            </a:pPr>
            <a:r>
              <a:rPr lang="tr-TR" sz="1600" b="1" dirty="0" smtClean="0"/>
              <a:t>Hazırlık sınıfı dahil tüm sınıflar başvurabilir.</a:t>
            </a:r>
            <a:endParaRPr lang="tr-TR" sz="1600" b="1" dirty="0"/>
          </a:p>
        </p:txBody>
      </p:sp>
      <p:sp>
        <p:nvSpPr>
          <p:cNvPr id="10" name="Metin kutusu 9"/>
          <p:cNvSpPr txBox="1"/>
          <p:nvPr/>
        </p:nvSpPr>
        <p:spPr>
          <a:xfrm>
            <a:off x="401390" y="2444762"/>
            <a:ext cx="5056192" cy="830997"/>
          </a:xfrm>
          <a:prstGeom prst="rect">
            <a:avLst/>
          </a:prstGeom>
          <a:noFill/>
        </p:spPr>
        <p:txBody>
          <a:bodyPr wrap="none" rtlCol="0">
            <a:spAutoFit/>
          </a:bodyPr>
          <a:lstStyle/>
          <a:p>
            <a:pPr marL="171450" indent="-171450">
              <a:buFont typeface="Wingdings" panose="05000000000000000000" pitchFamily="2" charset="2"/>
              <a:buChar char="ü"/>
            </a:pPr>
            <a:endParaRPr lang="tr-TR" sz="1600" b="1" dirty="0" smtClean="0">
              <a:solidFill>
                <a:srgbClr val="C00000"/>
              </a:solidFill>
            </a:endParaRPr>
          </a:p>
          <a:p>
            <a:pPr marL="171450" indent="-171450">
              <a:buFont typeface="Wingdings" panose="05000000000000000000" pitchFamily="2" charset="2"/>
              <a:buChar char="ü"/>
            </a:pPr>
            <a:endParaRPr lang="tr-TR" sz="1600" b="1" dirty="0">
              <a:solidFill>
                <a:srgbClr val="C00000"/>
              </a:solidFill>
            </a:endParaRPr>
          </a:p>
          <a:p>
            <a:pPr marL="171450" indent="-171450">
              <a:buFont typeface="Wingdings" panose="05000000000000000000" pitchFamily="2" charset="2"/>
              <a:buChar char="ü"/>
            </a:pPr>
            <a:r>
              <a:rPr lang="tr-TR" sz="1600" b="1" dirty="0" smtClean="0">
                <a:solidFill>
                  <a:srgbClr val="C00000"/>
                </a:solidFill>
              </a:rPr>
              <a:t>Kontenjan Güz Dönemi %30. Bahar Dönemi %20</a:t>
            </a:r>
            <a:endParaRPr lang="tr-TR" sz="1600" b="1" dirty="0">
              <a:solidFill>
                <a:srgbClr val="C00000"/>
              </a:solidFill>
            </a:endParaRPr>
          </a:p>
        </p:txBody>
      </p:sp>
      <p:sp>
        <p:nvSpPr>
          <p:cNvPr id="11" name="Metin kutusu 10"/>
          <p:cNvSpPr txBox="1"/>
          <p:nvPr/>
        </p:nvSpPr>
        <p:spPr>
          <a:xfrm>
            <a:off x="401390" y="2848770"/>
            <a:ext cx="7979062" cy="1200329"/>
          </a:xfrm>
          <a:prstGeom prst="rect">
            <a:avLst/>
          </a:prstGeom>
          <a:noFill/>
        </p:spPr>
        <p:txBody>
          <a:bodyPr wrap="square" rtlCol="0">
            <a:spAutoFit/>
          </a:bodyPr>
          <a:lstStyle/>
          <a:p>
            <a:pPr marL="171450" indent="-171450">
              <a:buFont typeface="Wingdings" panose="05000000000000000000" pitchFamily="2" charset="2"/>
              <a:buChar char="ü"/>
            </a:pPr>
            <a:endParaRPr lang="tr-TR" sz="2400" b="1" dirty="0" smtClean="0"/>
          </a:p>
          <a:p>
            <a:pPr marL="171450" indent="-171450">
              <a:buFont typeface="Wingdings" panose="05000000000000000000" pitchFamily="2" charset="2"/>
              <a:buChar char="ü"/>
            </a:pPr>
            <a:endParaRPr lang="tr-TR" sz="1600" b="1" dirty="0"/>
          </a:p>
          <a:p>
            <a:pPr marL="171450" indent="-171450">
              <a:buFont typeface="Wingdings" panose="05000000000000000000" pitchFamily="2" charset="2"/>
              <a:buChar char="ü"/>
            </a:pPr>
            <a:r>
              <a:rPr lang="tr-TR" sz="1600" b="1" dirty="0" smtClean="0"/>
              <a:t>Farklı bölüm/ programlara başvurabilirler. Ön lisanstan lisansa, lisanstan ön lisansa başvuru yapılabilir.</a:t>
            </a:r>
            <a:endParaRPr lang="tr-TR" sz="1600" b="1" dirty="0"/>
          </a:p>
        </p:txBody>
      </p:sp>
      <p:sp>
        <p:nvSpPr>
          <p:cNvPr id="12" name="Metin kutusu 11"/>
          <p:cNvSpPr txBox="1"/>
          <p:nvPr/>
        </p:nvSpPr>
        <p:spPr>
          <a:xfrm>
            <a:off x="401390" y="3305540"/>
            <a:ext cx="7979062" cy="2169825"/>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endParaRPr lang="tr-TR" b="1" dirty="0" smtClean="0">
              <a:solidFill>
                <a:srgbClr val="C00000"/>
              </a:solidFill>
            </a:endParaRPr>
          </a:p>
          <a:p>
            <a:pPr marL="171450" indent="-171450">
              <a:lnSpc>
                <a:spcPct val="150000"/>
              </a:lnSpc>
              <a:buFont typeface="Wingdings" panose="05000000000000000000" pitchFamily="2" charset="2"/>
              <a:buChar char="ü"/>
            </a:pPr>
            <a:endParaRPr lang="tr-TR" b="1" dirty="0">
              <a:solidFill>
                <a:srgbClr val="C00000"/>
              </a:solidFill>
            </a:endParaRPr>
          </a:p>
          <a:p>
            <a:pPr marL="171450" indent="-171450">
              <a:lnSpc>
                <a:spcPct val="150000"/>
              </a:lnSpc>
              <a:buFont typeface="Wingdings" panose="05000000000000000000" pitchFamily="2" charset="2"/>
              <a:buChar char="ü"/>
            </a:pPr>
            <a:r>
              <a:rPr lang="tr-TR" b="1" dirty="0" smtClean="0"/>
              <a:t>Öğrenciler Ek 1. Maddeye göre 1 kez yatay geçiş yapma hakkına sahiptir. (az bir dönem öğrenim gördükten sonra geldiği önceki okulundaki bölümüne dönüş yapabilir.)</a:t>
            </a:r>
            <a:endParaRPr lang="tr-TR" b="1" dirty="0"/>
          </a:p>
        </p:txBody>
      </p:sp>
      <p:pic>
        <p:nvPicPr>
          <p:cNvPr id="13" name="Resim 12"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179512" y="59311"/>
            <a:ext cx="1466850" cy="638175"/>
          </a:xfrm>
          <a:prstGeom prst="rect">
            <a:avLst/>
          </a:prstGeom>
          <a:noFill/>
          <a:ln>
            <a:noFill/>
          </a:ln>
        </p:spPr>
      </p:pic>
    </p:spTree>
    <p:extLst>
      <p:ext uri="{BB962C8B-B14F-4D97-AF65-F5344CB8AC3E}">
        <p14:creationId xmlns:p14="http://schemas.microsoft.com/office/powerpoint/2010/main" val="2599511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3250"/>
                            </p:stCondLst>
                            <p:childTnLst>
                              <p:par>
                                <p:cTn id="17" presetID="42" presetClass="entr" presetSubtype="0" fill="hold" grpId="0"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5250"/>
                            </p:stCondLst>
                            <p:childTnLst>
                              <p:par>
                                <p:cTn id="23" presetID="42" presetClass="entr" presetSubtype="0" fill="hold" grpId="0" nodeType="afterEffect">
                                  <p:stCondLst>
                                    <p:cond delay="10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7250"/>
                            </p:stCondLst>
                            <p:childTnLst>
                              <p:par>
                                <p:cTn id="29" presetID="42" presetClass="entr" presetSubtype="0" fill="hold" grpId="0" nodeType="after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gn="just"/>
            <a:r>
              <a:rPr lang="tr-TR" sz="2400" b="1" dirty="0"/>
              <a:t>EK-1. Madde kapsamında yurt içindeki üniversitelerden  Güz ve Bahar dönemlerinde geçiş için başvuru yapılabilir. Yurt dışından ise yalnızca KKTC’ den olmak üzere Güz Döneminde  başvuru yapabilirler</a:t>
            </a:r>
            <a:r>
              <a:rPr lang="tr-TR" sz="2400" b="1" dirty="0" smtClean="0"/>
              <a:t>.</a:t>
            </a:r>
          </a:p>
          <a:p>
            <a:pPr algn="just"/>
            <a:r>
              <a:rPr lang="tr-TR" sz="2400" b="1" dirty="0">
                <a:solidFill>
                  <a:srgbClr val="C00000"/>
                </a:solidFill>
              </a:rPr>
              <a:t>Özel Yetenek sınavı ile öğrenci olan bölümlere Ek Madde 1 ‘e göre yatay geçiş yapılamaz. Özel Yetenek sınavı ile yerleşen öğrenciler </a:t>
            </a:r>
            <a:r>
              <a:rPr lang="tr-TR" sz="2400" b="1" dirty="0" smtClean="0">
                <a:solidFill>
                  <a:srgbClr val="C00000"/>
                </a:solidFill>
              </a:rPr>
              <a:t>ÖSYS-YKS yerleştirme puanlarıyla </a:t>
            </a:r>
            <a:r>
              <a:rPr lang="tr-TR" sz="2400" b="1" dirty="0">
                <a:solidFill>
                  <a:srgbClr val="C00000"/>
                </a:solidFill>
              </a:rPr>
              <a:t> </a:t>
            </a:r>
            <a:r>
              <a:rPr lang="tr-TR" sz="2400" b="1" dirty="0" smtClean="0">
                <a:solidFill>
                  <a:srgbClr val="C00000"/>
                </a:solidFill>
              </a:rPr>
              <a:t>Merkezi Yerleştirme ile öğrenci </a:t>
            </a:r>
            <a:r>
              <a:rPr lang="tr-TR" sz="2400" b="1" dirty="0">
                <a:solidFill>
                  <a:srgbClr val="C00000"/>
                </a:solidFill>
              </a:rPr>
              <a:t>alan bölümlere yatay geçiş </a:t>
            </a:r>
            <a:r>
              <a:rPr lang="tr-TR" sz="2400" b="1" dirty="0" smtClean="0">
                <a:solidFill>
                  <a:srgbClr val="C00000"/>
                </a:solidFill>
              </a:rPr>
              <a:t>başvurusu </a:t>
            </a:r>
            <a:r>
              <a:rPr lang="tr-TR" sz="2400" b="1" dirty="0">
                <a:solidFill>
                  <a:srgbClr val="C00000"/>
                </a:solidFill>
              </a:rPr>
              <a:t>yapabilirler</a:t>
            </a:r>
            <a:r>
              <a:rPr lang="tr-TR" sz="2400" b="1" dirty="0" smtClean="0">
                <a:solidFill>
                  <a:srgbClr val="C00000"/>
                </a:solidFill>
              </a:rPr>
              <a:t>.</a:t>
            </a:r>
          </a:p>
          <a:p>
            <a:pPr algn="just"/>
            <a:r>
              <a:rPr lang="tr-TR" sz="2400" b="1" dirty="0"/>
              <a:t>Ek Madde 1 kapsamında yatay geçiş yapmak isteyen </a:t>
            </a:r>
            <a:r>
              <a:rPr lang="tr-TR" sz="2400" b="1" dirty="0" smtClean="0"/>
              <a:t>öğrenciler </a:t>
            </a:r>
            <a:r>
              <a:rPr lang="tr-TR" sz="2400" b="1" dirty="0"/>
              <a:t>yarıyıl notları henüz belli olmamışsa  Transkript ve Ders İçeriklerini sonra </a:t>
            </a:r>
            <a:r>
              <a:rPr lang="tr-TR" sz="2400" b="1" dirty="0" smtClean="0"/>
              <a:t>getirebilirler</a:t>
            </a:r>
            <a:r>
              <a:rPr lang="tr-TR" sz="2400" b="1" dirty="0">
                <a:solidFill>
                  <a:srgbClr val="007E39"/>
                </a:solidFill>
              </a:rPr>
              <a:t>.</a:t>
            </a:r>
          </a:p>
          <a:p>
            <a:endParaRPr lang="tr-TR" sz="2400" b="1" dirty="0">
              <a:solidFill>
                <a:srgbClr val="C00000"/>
              </a:solidFill>
            </a:endParaRPr>
          </a:p>
          <a:p>
            <a:endParaRPr lang="tr-TR" sz="2400" b="1" dirty="0"/>
          </a:p>
          <a:p>
            <a:endParaRPr lang="tr-TR"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1466850" cy="638175"/>
          </a:xfrm>
          <a:prstGeom prst="rect">
            <a:avLst/>
          </a:prstGeom>
          <a:noFill/>
          <a:ln>
            <a:noFill/>
          </a:ln>
        </p:spPr>
      </p:pic>
    </p:spTree>
    <p:extLst>
      <p:ext uri="{BB962C8B-B14F-4D97-AF65-F5344CB8AC3E}">
        <p14:creationId xmlns:p14="http://schemas.microsoft.com/office/powerpoint/2010/main" val="2651918723"/>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770" b="8195"/>
          <a:stretch/>
        </p:blipFill>
        <p:spPr bwMode="auto">
          <a:xfrm>
            <a:off x="0" y="0"/>
            <a:ext cx="9144000" cy="6528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0510795"/>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395536" y="404664"/>
            <a:ext cx="8136904" cy="100667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20000"/>
              </a:lnSpc>
            </a:pPr>
            <a:endParaRPr lang="tr-TR" sz="1800" b="1" dirty="0" smtClean="0">
              <a:solidFill>
                <a:srgbClr val="F7FAFF"/>
              </a:solidFill>
              <a:latin typeface="Calibri" panose="020F0502020204030204" pitchFamily="34" charset="0"/>
              <a:cs typeface="Calibri" panose="020F0502020204030204" pitchFamily="34" charset="0"/>
            </a:endParaRPr>
          </a:p>
          <a:p>
            <a:pPr algn="ctr">
              <a:lnSpc>
                <a:spcPct val="120000"/>
              </a:lnSpc>
            </a:pPr>
            <a:endParaRPr lang="tr-TR" sz="1800" b="1" dirty="0">
              <a:solidFill>
                <a:srgbClr val="F7FAFF"/>
              </a:solidFill>
              <a:latin typeface="Calibri" panose="020F0502020204030204" pitchFamily="34" charset="0"/>
              <a:cs typeface="Calibri" panose="020F0502020204030204" pitchFamily="34" charset="0"/>
            </a:endParaRPr>
          </a:p>
          <a:p>
            <a:pPr algn="ctr">
              <a:lnSpc>
                <a:spcPct val="120000"/>
              </a:lnSpc>
            </a:pPr>
            <a:r>
              <a:rPr lang="tr-TR" sz="1800" b="1" dirty="0" smtClean="0">
                <a:solidFill>
                  <a:srgbClr val="C00000"/>
                </a:solidFill>
                <a:latin typeface="Calibri" panose="020F0502020204030204" pitchFamily="34" charset="0"/>
                <a:cs typeface="Calibri" panose="020F0502020204030204" pitchFamily="34" charset="0"/>
              </a:rPr>
              <a:t>BAŞARIYA DAYALI GENEL NOT ORTALAMASI İLE YATAY GEÇİŞ</a:t>
            </a:r>
            <a:r>
              <a:rPr lang="tr-TR" sz="1800" b="1" dirty="0" smtClean="0">
                <a:solidFill>
                  <a:srgbClr val="C00000"/>
                </a:solidFill>
                <a:latin typeface="Impact" panose="020B0806030902050204" pitchFamily="34" charset="0"/>
              </a:rPr>
              <a:t/>
            </a:r>
            <a:br>
              <a:rPr lang="tr-TR" sz="1800" b="1" dirty="0" smtClean="0">
                <a:solidFill>
                  <a:srgbClr val="C00000"/>
                </a:solidFill>
                <a:latin typeface="Impact" panose="020B0806030902050204" pitchFamily="34" charset="0"/>
              </a:rPr>
            </a:br>
            <a:r>
              <a:rPr lang="tr-TR" sz="1800" b="1" dirty="0" smtClean="0">
                <a:solidFill>
                  <a:srgbClr val="C00000"/>
                </a:solidFill>
                <a:latin typeface="Impact" panose="020B0806030902050204" pitchFamily="34" charset="0"/>
              </a:rPr>
              <a:t/>
            </a:r>
            <a:br>
              <a:rPr lang="tr-TR" sz="1800" b="1" dirty="0" smtClean="0">
                <a:solidFill>
                  <a:srgbClr val="C00000"/>
                </a:solidFill>
                <a:latin typeface="Impact" panose="020B0806030902050204" pitchFamily="34" charset="0"/>
              </a:rPr>
            </a:br>
            <a:r>
              <a:rPr lang="tr-TR" sz="400" dirty="0" smtClean="0">
                <a:latin typeface="Impact" panose="020B0806030902050204" pitchFamily="34" charset="0"/>
              </a:rPr>
              <a:t>                                                   </a:t>
            </a:r>
            <a:r>
              <a:rPr lang="en-US" sz="400" dirty="0" smtClean="0">
                <a:latin typeface="Impact" panose="020B0806030902050204" pitchFamily="34" charset="0"/>
              </a:rPr>
              <a:t>     </a:t>
            </a:r>
            <a:r>
              <a:rPr lang="tr-TR" sz="400" dirty="0" smtClean="0">
                <a:latin typeface="Arial Black" panose="020B0A04020102020204" pitchFamily="34" charset="0"/>
              </a:rPr>
              <a:t/>
            </a:r>
            <a:br>
              <a:rPr lang="tr-TR" sz="400" dirty="0" smtClean="0">
                <a:latin typeface="Arial Black" panose="020B0A04020102020204" pitchFamily="34" charset="0"/>
              </a:rPr>
            </a:br>
            <a:endParaRPr lang="tr-TR" sz="400" dirty="0">
              <a:latin typeface="Arial Black" panose="020B0A04020102020204" pitchFamily="34" charset="0"/>
            </a:endParaRPr>
          </a:p>
        </p:txBody>
      </p:sp>
      <p:sp>
        <p:nvSpPr>
          <p:cNvPr id="2" name="Metin kutusu 1"/>
          <p:cNvSpPr txBox="1"/>
          <p:nvPr/>
        </p:nvSpPr>
        <p:spPr>
          <a:xfrm>
            <a:off x="539552" y="1072788"/>
            <a:ext cx="7992888" cy="1754326"/>
          </a:xfrm>
          <a:prstGeom prst="rect">
            <a:avLst/>
          </a:prstGeom>
          <a:noFill/>
        </p:spPr>
        <p:txBody>
          <a:bodyPr wrap="square" rtlCol="0">
            <a:spAutoFit/>
          </a:bodyPr>
          <a:lstStyle/>
          <a:p>
            <a:endParaRPr lang="tr-TR" dirty="0" smtClean="0">
              <a:solidFill>
                <a:srgbClr val="C00000"/>
              </a:solidFill>
            </a:endParaRPr>
          </a:p>
          <a:p>
            <a:pPr marL="285750" indent="-285750">
              <a:buFont typeface="Wingdings" panose="05000000000000000000" pitchFamily="2" charset="2"/>
              <a:buChar char="ü"/>
            </a:pPr>
            <a:endParaRPr lang="tr-TR" dirty="0" smtClean="0">
              <a:solidFill>
                <a:srgbClr val="C00000"/>
              </a:solidFill>
            </a:endParaRPr>
          </a:p>
          <a:p>
            <a:r>
              <a:rPr lang="tr-TR" sz="2000" b="1" dirty="0" smtClean="0"/>
              <a:t> 2.29 </a:t>
            </a:r>
            <a:r>
              <a:rPr lang="tr-TR" sz="2000" b="1" dirty="0"/>
              <a:t>ve üstü not ortalaması veya 100’lük sistemde en az 60 puan almış olması gerekir</a:t>
            </a:r>
            <a:endParaRPr lang="tr-TR" sz="2000" dirty="0" smtClean="0"/>
          </a:p>
          <a:p>
            <a:pPr marL="285750" indent="-285750">
              <a:buFont typeface="Wingdings" panose="05000000000000000000" pitchFamily="2" charset="2"/>
              <a:buChar char="ü"/>
            </a:pPr>
            <a:endParaRPr lang="tr-TR" sz="1600" dirty="0"/>
          </a:p>
          <a:p>
            <a:pPr marL="285750" indent="-285750">
              <a:buFont typeface="Wingdings" panose="05000000000000000000" pitchFamily="2" charset="2"/>
              <a:buChar char="ü"/>
            </a:pPr>
            <a:endParaRPr lang="tr-TR" sz="1600" dirty="0"/>
          </a:p>
        </p:txBody>
      </p:sp>
      <p:sp>
        <p:nvSpPr>
          <p:cNvPr id="7" name="Metin kutusu 6"/>
          <p:cNvSpPr txBox="1"/>
          <p:nvPr/>
        </p:nvSpPr>
        <p:spPr>
          <a:xfrm>
            <a:off x="560170" y="2102466"/>
            <a:ext cx="8188294" cy="2062103"/>
          </a:xfrm>
          <a:prstGeom prst="rect">
            <a:avLst/>
          </a:prstGeom>
          <a:noFill/>
        </p:spPr>
        <p:txBody>
          <a:bodyPr wrap="square" rtlCol="0">
            <a:spAutoFit/>
          </a:bodyPr>
          <a:lstStyle/>
          <a:p>
            <a:pPr marL="285750" indent="-285750">
              <a:buFont typeface="Wingdings" panose="05000000000000000000" pitchFamily="2" charset="2"/>
              <a:buChar char="ü"/>
            </a:pPr>
            <a:endParaRPr lang="tr-TR" sz="1600" b="1" dirty="0">
              <a:solidFill>
                <a:srgbClr val="C00000"/>
              </a:solidFill>
            </a:endParaRPr>
          </a:p>
          <a:p>
            <a:r>
              <a:rPr lang="tr-TR" sz="2000" b="1" dirty="0"/>
              <a:t>Aynı düzeyde ve Eşdeğer programa geçiş yapabilirler</a:t>
            </a:r>
            <a:r>
              <a:rPr lang="tr-TR" sz="2000" dirty="0">
                <a:solidFill>
                  <a:schemeClr val="bg1"/>
                </a:solidFill>
              </a:rPr>
              <a:t>.</a:t>
            </a:r>
          </a:p>
          <a:p>
            <a:endParaRPr lang="tr-TR" sz="1600" b="1" dirty="0" smtClean="0">
              <a:solidFill>
                <a:srgbClr val="C00000"/>
              </a:solidFill>
            </a:endParaRPr>
          </a:p>
          <a:p>
            <a:r>
              <a:rPr lang="tr-TR" sz="2000" b="1" dirty="0"/>
              <a:t>GNO (Genel Not Ortalaması) ile ara dönemde  (Bahar dönemi için) yalnızca ön lisans programlarında öğrenim gören öğrenciler başvuru yapabilir</a:t>
            </a:r>
            <a:r>
              <a:rPr lang="tr-TR" sz="2000" dirty="0"/>
              <a:t>.</a:t>
            </a:r>
          </a:p>
          <a:p>
            <a:pPr marL="285750" indent="-285750">
              <a:buFont typeface="Wingdings" panose="05000000000000000000" pitchFamily="2" charset="2"/>
              <a:buChar char="ü"/>
            </a:pPr>
            <a:endParaRPr lang="tr-TR" sz="1600" b="1" dirty="0">
              <a:solidFill>
                <a:srgbClr val="C00000"/>
              </a:solidFill>
            </a:endParaRPr>
          </a:p>
        </p:txBody>
      </p:sp>
      <p:sp>
        <p:nvSpPr>
          <p:cNvPr id="8" name="Metin kutusu 7"/>
          <p:cNvSpPr txBox="1"/>
          <p:nvPr/>
        </p:nvSpPr>
        <p:spPr>
          <a:xfrm>
            <a:off x="395536" y="-963488"/>
            <a:ext cx="8496944" cy="4185761"/>
          </a:xfrm>
          <a:prstGeom prst="rect">
            <a:avLst/>
          </a:prstGeom>
          <a:noFill/>
        </p:spPr>
        <p:txBody>
          <a:bodyPr wrap="square" rtlCol="0">
            <a:spAutoFit/>
          </a:bodyPr>
          <a:lstStyle/>
          <a:p>
            <a:r>
              <a:rPr lang="tr-TR" b="1" dirty="0"/>
              <a:t> </a:t>
            </a:r>
            <a:r>
              <a:rPr lang="tr-TR" b="1" dirty="0" smtClean="0"/>
              <a:t>  Özel </a:t>
            </a:r>
            <a:r>
              <a:rPr lang="tr-TR" b="1" dirty="0"/>
              <a:t>yetenek ile öğrenci alınan bölümlere GNO ile yalnızca Güz </a:t>
            </a:r>
            <a:r>
              <a:rPr lang="tr-TR" b="1" dirty="0" smtClean="0"/>
              <a:t>döneminde</a:t>
            </a:r>
          </a:p>
          <a:p>
            <a:r>
              <a:rPr lang="tr-TR" b="1" dirty="0"/>
              <a:t> </a:t>
            </a:r>
            <a:r>
              <a:rPr lang="tr-TR" b="1" dirty="0" smtClean="0"/>
              <a:t>  başvuru </a:t>
            </a:r>
            <a:r>
              <a:rPr lang="tr-TR" b="1" dirty="0"/>
              <a:t>yapabilir</a:t>
            </a:r>
            <a:r>
              <a:rPr lang="tr-TR" b="1" dirty="0" smtClean="0"/>
              <a:t>.</a:t>
            </a:r>
          </a:p>
          <a:p>
            <a:endParaRPr lang="tr-TR" b="1" dirty="0"/>
          </a:p>
          <a:p>
            <a:endParaRPr lang="tr-TR" b="1" dirty="0" smtClean="0"/>
          </a:p>
          <a:p>
            <a:endParaRPr lang="tr-TR" sz="2000" b="1" dirty="0"/>
          </a:p>
          <a:p>
            <a:endParaRPr lang="tr-TR" sz="2000" b="1" dirty="0" smtClean="0"/>
          </a:p>
          <a:p>
            <a:endParaRPr lang="tr-TR" sz="2000" b="1" dirty="0"/>
          </a:p>
          <a:p>
            <a:pPr marL="285750" indent="-285750">
              <a:buFont typeface="Wingdings" panose="05000000000000000000" pitchFamily="2" charset="2"/>
              <a:buChar char="ü"/>
            </a:pPr>
            <a:endParaRPr lang="tr-TR" sz="2000" b="1" dirty="0" smtClean="0"/>
          </a:p>
          <a:p>
            <a:endParaRPr lang="tr-TR" sz="2000" b="1" dirty="0"/>
          </a:p>
          <a:p>
            <a:r>
              <a:rPr lang="tr-TR" sz="2000" b="1" dirty="0" smtClean="0"/>
              <a:t>    </a:t>
            </a:r>
          </a:p>
          <a:p>
            <a:pPr marL="285750" indent="-285750">
              <a:buFont typeface="Wingdings" panose="05000000000000000000" pitchFamily="2" charset="2"/>
              <a:buChar char="ü"/>
            </a:pPr>
            <a:endParaRPr lang="tr-TR" sz="2000" b="1" dirty="0"/>
          </a:p>
          <a:p>
            <a:pPr marL="285750" indent="-285750">
              <a:buFont typeface="Wingdings" panose="05000000000000000000" pitchFamily="2" charset="2"/>
              <a:buChar char="ü"/>
            </a:pPr>
            <a:endParaRPr lang="tr-TR" sz="2000" b="1" dirty="0" smtClean="0"/>
          </a:p>
          <a:p>
            <a:endParaRPr lang="tr-TR" b="1" dirty="0">
              <a:solidFill>
                <a:srgbClr val="C00000"/>
              </a:solidFill>
            </a:endParaRPr>
          </a:p>
          <a:p>
            <a:pPr marL="285750" indent="-285750">
              <a:buFont typeface="Wingdings" panose="05000000000000000000" pitchFamily="2" charset="2"/>
              <a:buChar char="ü"/>
            </a:pPr>
            <a:endParaRPr lang="tr-TR" sz="1600" dirty="0"/>
          </a:p>
        </p:txBody>
      </p:sp>
      <p:pic>
        <p:nvPicPr>
          <p:cNvPr id="6" name="Resim 5"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9828"/>
            <a:ext cx="1466850" cy="638175"/>
          </a:xfrm>
          <a:prstGeom prst="rect">
            <a:avLst/>
          </a:prstGeom>
          <a:noFill/>
          <a:ln>
            <a:noFill/>
          </a:ln>
        </p:spPr>
      </p:pic>
    </p:spTree>
    <p:extLst>
      <p:ext uri="{BB962C8B-B14F-4D97-AF65-F5344CB8AC3E}">
        <p14:creationId xmlns:p14="http://schemas.microsoft.com/office/powerpoint/2010/main" val="529071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125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99592" y="980728"/>
            <a:ext cx="7560840" cy="6678751"/>
          </a:xfrm>
          <a:prstGeom prst="rect">
            <a:avLst/>
          </a:prstGeom>
        </p:spPr>
        <p:txBody>
          <a:bodyPr wrap="square">
            <a:spAutoFit/>
          </a:bodyPr>
          <a:lstStyle/>
          <a:p>
            <a:pPr marL="285750" indent="-285750">
              <a:buFont typeface="Wingdings" panose="05000000000000000000" pitchFamily="2" charset="2"/>
              <a:buChar char="ü"/>
            </a:pPr>
            <a:r>
              <a:rPr lang="tr-TR" sz="2000" b="1" dirty="0"/>
              <a:t>GNO</a:t>
            </a:r>
            <a:r>
              <a:rPr lang="tr-TR" sz="2000" b="1" dirty="0" smtClean="0"/>
              <a:t>’ su </a:t>
            </a:r>
            <a:r>
              <a:rPr lang="tr-TR" sz="2000" b="1" dirty="0"/>
              <a:t>2.29’un altında olan ancak ÖSYS puanı geçiş yapmak istediği bölümün kayıt yaptırdığı yıldaki taban puanına eşit veya üzerinde olanlar da başvuru yapabilir</a:t>
            </a:r>
            <a:r>
              <a:rPr lang="tr-TR" sz="2000" b="1" dirty="0" smtClean="0"/>
              <a:t>.</a:t>
            </a:r>
          </a:p>
          <a:p>
            <a:pPr marL="285750" indent="-285750">
              <a:buFont typeface="Wingdings" panose="05000000000000000000" pitchFamily="2" charset="2"/>
              <a:buChar char="ü"/>
            </a:pPr>
            <a:endParaRPr lang="tr-TR" sz="2000" b="1" dirty="0"/>
          </a:p>
          <a:p>
            <a:pPr marL="285750" indent="-285750">
              <a:buFont typeface="Wingdings" panose="05000000000000000000" pitchFamily="2" charset="2"/>
              <a:buChar char="ü"/>
            </a:pPr>
            <a:r>
              <a:rPr lang="tr-TR" sz="2000" b="1" dirty="0"/>
              <a:t>Bahar döneminde KKTC den Ön Lisans programlarına GNO ile başvuru yapılabilir</a:t>
            </a:r>
            <a:r>
              <a:rPr lang="tr-TR" sz="2000" dirty="0"/>
              <a:t>.</a:t>
            </a:r>
          </a:p>
          <a:p>
            <a:pPr marL="285750" indent="-285750">
              <a:buFont typeface="Wingdings" panose="05000000000000000000" pitchFamily="2" charset="2"/>
              <a:buChar char="ü"/>
            </a:pPr>
            <a:endParaRPr lang="tr-TR" sz="2000" b="1" dirty="0" smtClean="0">
              <a:solidFill>
                <a:srgbClr val="C00000"/>
              </a:solidFill>
            </a:endParaRPr>
          </a:p>
          <a:p>
            <a:pPr marL="285750" indent="-285750">
              <a:buFont typeface="Wingdings" panose="05000000000000000000" pitchFamily="2" charset="2"/>
              <a:buChar char="ü"/>
            </a:pPr>
            <a:r>
              <a:rPr lang="tr-TR" sz="2000" b="1" dirty="0"/>
              <a:t>Lisans bölümlerinde yalnızca 2. ve 3. </a:t>
            </a:r>
            <a:r>
              <a:rPr lang="tr-TR" sz="2000" b="1" dirty="0" smtClean="0"/>
              <a:t>Sınıflara yatay geçiş yapılabilir..</a:t>
            </a:r>
          </a:p>
          <a:p>
            <a:pPr marL="285750" indent="-285750">
              <a:buFont typeface="Wingdings" panose="05000000000000000000" pitchFamily="2" charset="2"/>
              <a:buChar char="ü"/>
            </a:pPr>
            <a:endParaRPr lang="tr-TR" sz="2000" b="1" dirty="0">
              <a:solidFill>
                <a:srgbClr val="C00000"/>
              </a:solidFill>
            </a:endParaRPr>
          </a:p>
          <a:p>
            <a:pPr marL="285750" indent="-285750">
              <a:buFont typeface="Wingdings" panose="05000000000000000000" pitchFamily="2" charset="2"/>
              <a:buChar char="ü"/>
            </a:pPr>
            <a:r>
              <a:rPr lang="tr-TR" sz="2000" b="1" dirty="0"/>
              <a:t>Ön lisans programlarında 2. ve 3. Yarıyılda </a:t>
            </a:r>
            <a:r>
              <a:rPr lang="tr-TR" sz="2000" b="1" dirty="0" smtClean="0"/>
              <a:t>yatay geçiş yapılabilir. </a:t>
            </a:r>
            <a:r>
              <a:rPr lang="tr-TR" sz="2000" b="1" dirty="0"/>
              <a:t>Hazırlıkta </a:t>
            </a:r>
            <a:r>
              <a:rPr lang="tr-TR" sz="2000" b="1" dirty="0" smtClean="0"/>
              <a:t>Sınıfında yatay geçiş (Ek Madde-1 hariç)yapılamaz</a:t>
            </a:r>
            <a:r>
              <a:rPr lang="tr-TR" sz="2000" dirty="0" smtClean="0"/>
              <a:t>.</a:t>
            </a:r>
          </a:p>
          <a:p>
            <a:pPr marL="285750" indent="-285750">
              <a:buFont typeface="Wingdings" panose="05000000000000000000" pitchFamily="2" charset="2"/>
              <a:buChar char="ü"/>
            </a:pPr>
            <a:endParaRPr lang="tr-TR" sz="2000" dirty="0"/>
          </a:p>
          <a:p>
            <a:pPr marL="285750" indent="-285750">
              <a:buFont typeface="Wingdings" panose="05000000000000000000" pitchFamily="2" charset="2"/>
              <a:buChar char="ü"/>
            </a:pPr>
            <a:r>
              <a:rPr lang="tr-TR" sz="2000" b="1" dirty="0"/>
              <a:t>Fakültelerde Hazırlık, 1. ve son sınıfa </a:t>
            </a:r>
            <a:r>
              <a:rPr lang="tr-TR" sz="2000" b="1" dirty="0" smtClean="0"/>
              <a:t>yatay geçiş yapılamaz</a:t>
            </a:r>
            <a:endParaRPr lang="tr-TR" sz="2000" b="1" dirty="0"/>
          </a:p>
          <a:p>
            <a:pPr marL="285750" indent="-285750">
              <a:buFont typeface="Wingdings" panose="05000000000000000000" pitchFamily="2" charset="2"/>
              <a:buChar char="ü"/>
            </a:pPr>
            <a:endParaRPr lang="tr-TR" sz="2000" dirty="0" smtClean="0"/>
          </a:p>
          <a:p>
            <a:pPr marL="285750" indent="-285750">
              <a:buFont typeface="Wingdings" panose="05000000000000000000" pitchFamily="2" charset="2"/>
              <a:buChar char="ü"/>
            </a:pPr>
            <a:endParaRPr lang="tr-TR" dirty="0"/>
          </a:p>
          <a:p>
            <a:pPr marL="285750" indent="-285750">
              <a:buFont typeface="Wingdings" panose="05000000000000000000" pitchFamily="2" charset="2"/>
              <a:buChar char="ü"/>
            </a:pPr>
            <a:endParaRPr lang="tr-TR" dirty="0"/>
          </a:p>
          <a:p>
            <a:pPr marL="285750" indent="-285750">
              <a:buFont typeface="Wingdings" panose="05000000000000000000" pitchFamily="2" charset="2"/>
              <a:buChar char="ü"/>
            </a:pPr>
            <a:endParaRPr lang="tr-TR" b="1" dirty="0" smtClean="0">
              <a:solidFill>
                <a:srgbClr val="C00000"/>
              </a:solidFill>
            </a:endParaRPr>
          </a:p>
          <a:p>
            <a:pPr marL="285750" indent="-285750">
              <a:buFont typeface="Wingdings" panose="05000000000000000000" pitchFamily="2" charset="2"/>
              <a:buChar char="ü"/>
            </a:pPr>
            <a:endParaRPr lang="tr-TR" b="1" dirty="0">
              <a:solidFill>
                <a:srgbClr val="C00000"/>
              </a:solidFill>
            </a:endParaRPr>
          </a:p>
          <a:p>
            <a:pPr marL="285750" indent="-285750">
              <a:buFont typeface="Wingdings" panose="05000000000000000000" pitchFamily="2" charset="2"/>
              <a:buChar char="ü"/>
            </a:pPr>
            <a:endParaRPr lang="tr-TR" b="1" dirty="0">
              <a:solidFill>
                <a:srgbClr val="C00000"/>
              </a:solidFill>
            </a:endParaRPr>
          </a:p>
          <a:p>
            <a:pPr marL="285750" indent="-285750">
              <a:buFont typeface="Wingdings" panose="05000000000000000000" pitchFamily="2" charset="2"/>
              <a:buChar char="ü"/>
            </a:pPr>
            <a:endParaRPr lang="tr-TR" b="1" dirty="0">
              <a:solidFill>
                <a:srgbClr val="C00000"/>
              </a:solidFill>
            </a:endParaRPr>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323528" y="342553"/>
            <a:ext cx="1466850" cy="638175"/>
          </a:xfrm>
          <a:prstGeom prst="rect">
            <a:avLst/>
          </a:prstGeom>
          <a:noFill/>
          <a:ln>
            <a:noFill/>
          </a:ln>
        </p:spPr>
      </p:pic>
    </p:spTree>
    <p:extLst>
      <p:ext uri="{BB962C8B-B14F-4D97-AF65-F5344CB8AC3E}">
        <p14:creationId xmlns:p14="http://schemas.microsoft.com/office/powerpoint/2010/main" val="1260314802"/>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89983" y="96658"/>
            <a:ext cx="9144000" cy="100667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20000"/>
              </a:lnSpc>
            </a:pPr>
            <a:endParaRPr lang="tr-TR" sz="1800" b="1" dirty="0" smtClean="0">
              <a:solidFill>
                <a:srgbClr val="F7FAFF"/>
              </a:solidFill>
              <a:latin typeface="Calibri" panose="020F0502020204030204" pitchFamily="34" charset="0"/>
              <a:cs typeface="Calibri" panose="020F0502020204030204" pitchFamily="34" charset="0"/>
            </a:endParaRPr>
          </a:p>
          <a:p>
            <a:pPr algn="ctr">
              <a:lnSpc>
                <a:spcPct val="120000"/>
              </a:lnSpc>
            </a:pPr>
            <a:endParaRPr lang="tr-TR" sz="1800" b="1" dirty="0">
              <a:solidFill>
                <a:srgbClr val="F7FAFF"/>
              </a:solidFill>
              <a:latin typeface="Calibri" panose="020F0502020204030204" pitchFamily="34" charset="0"/>
              <a:cs typeface="Calibri" panose="020F0502020204030204" pitchFamily="34" charset="0"/>
            </a:endParaRPr>
          </a:p>
          <a:p>
            <a:pPr algn="ctr">
              <a:lnSpc>
                <a:spcPct val="120000"/>
              </a:lnSpc>
            </a:pPr>
            <a:r>
              <a:rPr lang="tr-TR" sz="1800" b="1" dirty="0" smtClean="0">
                <a:solidFill>
                  <a:srgbClr val="C00000"/>
                </a:solidFill>
                <a:latin typeface="Calibri" panose="020F0502020204030204" pitchFamily="34" charset="0"/>
                <a:cs typeface="Calibri" panose="020F0502020204030204" pitchFamily="34" charset="0"/>
              </a:rPr>
              <a:t>KURUM İÇİ YATAY GEÇİŞ ÖZET BİLGİLER</a:t>
            </a:r>
            <a:r>
              <a:rPr lang="tr-TR" sz="1800" b="1" dirty="0" smtClean="0">
                <a:solidFill>
                  <a:srgbClr val="002060"/>
                </a:solidFill>
                <a:latin typeface="Impact" panose="020B0806030902050204" pitchFamily="34" charset="0"/>
              </a:rPr>
              <a:t/>
            </a:r>
            <a:br>
              <a:rPr lang="tr-TR" sz="1800" b="1" dirty="0" smtClean="0">
                <a:solidFill>
                  <a:srgbClr val="002060"/>
                </a:solidFill>
                <a:latin typeface="Impact" panose="020B0806030902050204" pitchFamily="34" charset="0"/>
              </a:rPr>
            </a:br>
            <a:r>
              <a:rPr lang="tr-TR" sz="400" dirty="0" smtClean="0">
                <a:latin typeface="Impact" panose="020B0806030902050204" pitchFamily="34" charset="0"/>
              </a:rPr>
              <a:t>                                                   </a:t>
            </a:r>
            <a:r>
              <a:rPr lang="en-US" sz="400" dirty="0" smtClean="0">
                <a:latin typeface="Impact" panose="020B0806030902050204" pitchFamily="34" charset="0"/>
              </a:rPr>
              <a:t>     </a:t>
            </a:r>
            <a:r>
              <a:rPr lang="tr-TR" sz="400" dirty="0" smtClean="0">
                <a:latin typeface="Arial Black" panose="020B0A04020102020204" pitchFamily="34" charset="0"/>
              </a:rPr>
              <a:t/>
            </a:r>
            <a:br>
              <a:rPr lang="tr-TR" sz="400" dirty="0" smtClean="0">
                <a:latin typeface="Arial Black" panose="020B0A04020102020204" pitchFamily="34" charset="0"/>
              </a:rPr>
            </a:br>
            <a:endParaRPr lang="tr-TR" sz="400" dirty="0">
              <a:latin typeface="Arial Black" panose="020B0A04020102020204" pitchFamily="34" charset="0"/>
            </a:endParaRPr>
          </a:p>
        </p:txBody>
      </p:sp>
      <p:sp>
        <p:nvSpPr>
          <p:cNvPr id="7" name="Metin kutusu 6"/>
          <p:cNvSpPr txBox="1"/>
          <p:nvPr/>
        </p:nvSpPr>
        <p:spPr>
          <a:xfrm>
            <a:off x="829994" y="1030907"/>
            <a:ext cx="7612450" cy="1261884"/>
          </a:xfrm>
          <a:prstGeom prst="rect">
            <a:avLst/>
          </a:prstGeom>
          <a:noFill/>
        </p:spPr>
        <p:txBody>
          <a:bodyPr wrap="square" rtlCol="0">
            <a:spAutoFit/>
          </a:bodyPr>
          <a:lstStyle/>
          <a:p>
            <a:pPr marL="285750" indent="-285750" algn="just">
              <a:buFont typeface="Wingdings" panose="05000000000000000000" pitchFamily="2" charset="2"/>
              <a:buChar char="ü"/>
            </a:pPr>
            <a:endParaRPr lang="tr-TR" b="1" dirty="0" smtClean="0">
              <a:solidFill>
                <a:srgbClr val="C00000"/>
              </a:solidFill>
            </a:endParaRPr>
          </a:p>
          <a:p>
            <a:pPr marL="285750" indent="-285750" algn="just">
              <a:buFont typeface="Wingdings" panose="05000000000000000000" pitchFamily="2" charset="2"/>
              <a:buChar char="ü"/>
            </a:pPr>
            <a:endParaRPr lang="tr-TR" b="1" dirty="0" smtClean="0">
              <a:solidFill>
                <a:srgbClr val="C00000"/>
              </a:solidFill>
            </a:endParaRPr>
          </a:p>
          <a:p>
            <a:pPr marL="285750" indent="-285750" algn="just">
              <a:buFont typeface="Wingdings" panose="05000000000000000000" pitchFamily="2" charset="2"/>
              <a:buChar char="ü"/>
            </a:pPr>
            <a:r>
              <a:rPr lang="tr-TR" sz="2000" b="1" dirty="0" smtClean="0"/>
              <a:t>II. Öğretimden I. Öğretime geçişte sınıfında başarı sıralamasında ilk %10’a girdiğini belgelendirenler başvuru yapabilir</a:t>
            </a:r>
            <a:r>
              <a:rPr lang="tr-TR" b="1" dirty="0" smtClean="0"/>
              <a:t>.</a:t>
            </a:r>
            <a:endParaRPr lang="tr-TR" b="1" dirty="0"/>
          </a:p>
        </p:txBody>
      </p:sp>
      <p:sp>
        <p:nvSpPr>
          <p:cNvPr id="8" name="Metin kutusu 7"/>
          <p:cNvSpPr txBox="1"/>
          <p:nvPr/>
        </p:nvSpPr>
        <p:spPr>
          <a:xfrm>
            <a:off x="829994" y="2842622"/>
            <a:ext cx="7492572" cy="1569660"/>
          </a:xfrm>
          <a:prstGeom prst="rect">
            <a:avLst/>
          </a:prstGeom>
          <a:noFill/>
        </p:spPr>
        <p:txBody>
          <a:bodyPr wrap="square" rtlCol="0">
            <a:spAutoFit/>
          </a:bodyPr>
          <a:lstStyle/>
          <a:p>
            <a:pPr marL="285750" indent="-285750" algn="just">
              <a:buFont typeface="Wingdings" panose="05000000000000000000" pitchFamily="2" charset="2"/>
              <a:buChar char="ü"/>
            </a:pPr>
            <a:endParaRPr lang="tr-TR" b="1" dirty="0" smtClean="0">
              <a:solidFill>
                <a:srgbClr val="C00000"/>
              </a:solidFill>
            </a:endParaRPr>
          </a:p>
          <a:p>
            <a:pPr marL="285750" indent="-285750" algn="just">
              <a:buFont typeface="Wingdings" panose="05000000000000000000" pitchFamily="2" charset="2"/>
              <a:buChar char="ü"/>
            </a:pPr>
            <a:endParaRPr lang="tr-TR" b="1" dirty="0">
              <a:solidFill>
                <a:srgbClr val="C00000"/>
              </a:solidFill>
            </a:endParaRPr>
          </a:p>
          <a:p>
            <a:pPr marL="285750" indent="-285750" algn="just">
              <a:buFont typeface="Wingdings" panose="05000000000000000000" pitchFamily="2" charset="2"/>
              <a:buChar char="ü"/>
            </a:pPr>
            <a:r>
              <a:rPr lang="tr-TR" sz="2000" b="1" dirty="0" smtClean="0"/>
              <a:t>Ön lisans programlarında Yabancı Dil Hazırlık eğitimi hariç en az bir yarıyıl Lisans  bölümlerinde en az bir yıl eğitim-öğretim görerek 2.29 genel not ortalamasına sahip olmak gerekmektedir</a:t>
            </a:r>
            <a:r>
              <a:rPr lang="tr-TR" sz="2000" dirty="0" smtClean="0"/>
              <a:t>.</a:t>
            </a:r>
            <a:endParaRPr lang="tr-TR" sz="2000" dirty="0"/>
          </a:p>
        </p:txBody>
      </p:sp>
      <p:sp>
        <p:nvSpPr>
          <p:cNvPr id="10" name="Metin kutusu 9"/>
          <p:cNvSpPr txBox="1"/>
          <p:nvPr/>
        </p:nvSpPr>
        <p:spPr>
          <a:xfrm>
            <a:off x="775694" y="1850356"/>
            <a:ext cx="7322202" cy="1569660"/>
          </a:xfrm>
          <a:prstGeom prst="rect">
            <a:avLst/>
          </a:prstGeom>
          <a:noFill/>
        </p:spPr>
        <p:txBody>
          <a:bodyPr wrap="square" rtlCol="0">
            <a:spAutoFit/>
          </a:bodyPr>
          <a:lstStyle/>
          <a:p>
            <a:pPr marL="285750" indent="-285750" algn="just">
              <a:buFont typeface="Wingdings" panose="05000000000000000000" pitchFamily="2" charset="2"/>
              <a:buChar char="ü"/>
            </a:pPr>
            <a:endParaRPr lang="tr-TR" b="1" dirty="0" smtClean="0">
              <a:solidFill>
                <a:srgbClr val="002060"/>
              </a:solidFill>
            </a:endParaRPr>
          </a:p>
          <a:p>
            <a:pPr marL="285750" indent="-285750" algn="just">
              <a:buFont typeface="Wingdings" panose="05000000000000000000" pitchFamily="2" charset="2"/>
              <a:buChar char="ü"/>
            </a:pPr>
            <a:endParaRPr lang="tr-TR" b="1" dirty="0">
              <a:solidFill>
                <a:srgbClr val="002060"/>
              </a:solidFill>
            </a:endParaRPr>
          </a:p>
          <a:p>
            <a:pPr marL="285750" indent="-285750" algn="just">
              <a:buFont typeface="Wingdings" panose="05000000000000000000" pitchFamily="2" charset="2"/>
              <a:buChar char="ü"/>
            </a:pPr>
            <a:r>
              <a:rPr lang="tr-TR" sz="2000" b="1" dirty="0" smtClean="0"/>
              <a:t>Aynı yükseköğretim kurumunda aynı diploma programlarında birinci öğretimden ikinci öğretime kontenjan sınırlaması olmaksızın yatay geçiş yapılabilir.</a:t>
            </a:r>
            <a:endParaRPr lang="tr-TR" sz="2000" b="1" dirty="0"/>
          </a:p>
        </p:txBody>
      </p:sp>
      <p:sp>
        <p:nvSpPr>
          <p:cNvPr id="11" name="Metin kutusu 10"/>
          <p:cNvSpPr txBox="1"/>
          <p:nvPr/>
        </p:nvSpPr>
        <p:spPr>
          <a:xfrm>
            <a:off x="775693" y="3834220"/>
            <a:ext cx="7546873" cy="369332"/>
          </a:xfrm>
          <a:prstGeom prst="rect">
            <a:avLst/>
          </a:prstGeom>
          <a:noFill/>
        </p:spPr>
        <p:txBody>
          <a:bodyPr wrap="square" rtlCol="0">
            <a:spAutoFit/>
          </a:bodyPr>
          <a:lstStyle/>
          <a:p>
            <a:r>
              <a:rPr lang="tr-TR" dirty="0" smtClean="0">
                <a:solidFill>
                  <a:srgbClr val="002060"/>
                </a:solidFill>
              </a:rPr>
              <a:t>.</a:t>
            </a:r>
            <a:endParaRPr lang="tr-TR" dirty="0">
              <a:solidFill>
                <a:srgbClr val="002060"/>
              </a:solidFill>
            </a:endParaRPr>
          </a:p>
        </p:txBody>
      </p:sp>
      <p:pic>
        <p:nvPicPr>
          <p:cNvPr id="9" name="Resim 8"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323528" y="280909"/>
            <a:ext cx="1466850" cy="638175"/>
          </a:xfrm>
          <a:prstGeom prst="rect">
            <a:avLst/>
          </a:prstGeom>
          <a:noFill/>
          <a:ln>
            <a:noFill/>
          </a:ln>
        </p:spPr>
      </p:pic>
    </p:spTree>
    <p:extLst>
      <p:ext uri="{BB962C8B-B14F-4D97-AF65-F5344CB8AC3E}">
        <p14:creationId xmlns:p14="http://schemas.microsoft.com/office/powerpoint/2010/main" val="6955567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2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3250"/>
                            </p:stCondLst>
                            <p:childTnLst>
                              <p:par>
                                <p:cTn id="17" presetID="42" presetClass="entr" presetSubtype="0" fill="hold" grpId="0" nodeType="after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5750"/>
                            </p:stCondLst>
                            <p:childTnLst>
                              <p:par>
                                <p:cTn id="23" presetID="42" presetClass="entr" presetSubtype="0" fill="hold" grpId="0" nodeType="afterEffect">
                                  <p:stCondLst>
                                    <p:cond delay="17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algn="just"/>
            <a:r>
              <a:rPr lang="tr-TR" b="1" dirty="0"/>
              <a:t>Üniversitemiz bünyesinde aynı düzeyde fakat farklı merkezi yerleştirme puan türü ile öğrenci kabul eden diploma programları arasında yatay geçiş başvurusu yapılabilmesi için, öğrencinin merkezi sınava girdiği yıl itibarıyla geçmek istediği diploma programı için geçerli olan puan türünde aldığı merkezi yerleştirme puanının, </a:t>
            </a:r>
            <a:r>
              <a:rPr lang="tr-TR" b="1" dirty="0">
                <a:solidFill>
                  <a:srgbClr val="C00000"/>
                </a:solidFill>
              </a:rPr>
              <a:t>geçmek istediği diploma programına eşdeğer yurt içindeki diğer üniversitelerin diploma programlarının en düşük taban puanından az olmaması şartı </a:t>
            </a:r>
            <a:r>
              <a:rPr lang="tr-TR" b="1" dirty="0" smtClean="0">
                <a:solidFill>
                  <a:srgbClr val="C00000"/>
                </a:solidFill>
              </a:rPr>
              <a:t>aranır.</a:t>
            </a:r>
          </a:p>
          <a:p>
            <a:r>
              <a:rPr lang="tr-TR" b="1" dirty="0"/>
              <a:t>Bahar döneminde </a:t>
            </a:r>
            <a:r>
              <a:rPr lang="tr-TR" b="1" dirty="0" smtClean="0"/>
              <a:t>Lisans  düzeyinde başarıya dayalı yatay geçiş yapılamamaktadır.</a:t>
            </a:r>
            <a:endParaRPr lang="tr-TR" b="1"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1466850" cy="638175"/>
          </a:xfrm>
          <a:prstGeom prst="rect">
            <a:avLst/>
          </a:prstGeom>
          <a:noFill/>
          <a:ln>
            <a:noFill/>
          </a:ln>
        </p:spPr>
      </p:pic>
    </p:spTree>
    <p:extLst>
      <p:ext uri="{BB962C8B-B14F-4D97-AF65-F5344CB8AC3E}">
        <p14:creationId xmlns:p14="http://schemas.microsoft.com/office/powerpoint/2010/main" val="261457650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rot="16200000">
            <a:off x="-2340337" y="3081451"/>
            <a:ext cx="5979490" cy="461665"/>
          </a:xfrm>
          <a:prstGeom prst="rect">
            <a:avLst/>
          </a:prstGeom>
          <a:noFill/>
        </p:spPr>
        <p:txBody>
          <a:bodyPr wrap="square" rtlCol="0">
            <a:spAutoFit/>
          </a:bodyPr>
          <a:lstStyle/>
          <a:p>
            <a:pPr algn="ctr"/>
            <a:r>
              <a:rPr lang="tr-TR" sz="2400" b="1" dirty="0" smtClean="0">
                <a:solidFill>
                  <a:srgbClr val="FF0000"/>
                </a:solidFill>
                <a:latin typeface="Calibri" panose="020F0502020204030204" pitchFamily="34" charset="0"/>
                <a:cs typeface="Calibri" panose="020F0502020204030204" pitchFamily="34" charset="0"/>
              </a:rPr>
              <a:t>YATAY GEÇİŞ İŞ AKIŞ ŞEMASI</a:t>
            </a:r>
            <a:endParaRPr lang="tr-TR" sz="2400" b="1" dirty="0">
              <a:solidFill>
                <a:srgbClr val="FF0000"/>
              </a:solidFill>
              <a:latin typeface="Calibri" panose="020F0502020204030204" pitchFamily="34" charset="0"/>
              <a:cs typeface="Calibri" panose="020F0502020204030204" pitchFamily="34" charset="0"/>
            </a:endParaRPr>
          </a:p>
        </p:txBody>
      </p:sp>
      <p:sp>
        <p:nvSpPr>
          <p:cNvPr id="3" name="Akış Çizelgesi: Öteki İşlem 2"/>
          <p:cNvSpPr/>
          <p:nvPr/>
        </p:nvSpPr>
        <p:spPr>
          <a:xfrm>
            <a:off x="3201560" y="58218"/>
            <a:ext cx="2018513" cy="539438"/>
          </a:xfrm>
          <a:prstGeom prst="flowChartAlternateProcess">
            <a:avLst/>
          </a:prstGeom>
          <a:solidFill>
            <a:schemeClr val="bg2">
              <a:lumMod val="40000"/>
              <a:lumOff val="60000"/>
            </a:schemeClr>
          </a:solidFill>
        </p:spPr>
        <p:txBody>
          <a:bodyPr wrap="square">
            <a:spAutoFit/>
          </a:bodyPr>
          <a:lstStyle/>
          <a:p>
            <a:pPr algn="ctr">
              <a:lnSpc>
                <a:spcPct val="107000"/>
              </a:lnSpc>
              <a:spcAft>
                <a:spcPts val="800"/>
              </a:spcAft>
            </a:pPr>
            <a:r>
              <a:rPr lang="tr-TR"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Yatay Geçiş </a:t>
            </a:r>
            <a:r>
              <a:rPr lang="tr-TR" sz="1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Başvurusu Fakülte/YO/MYO </a:t>
            </a:r>
            <a:endParaRPr lang="tr-TR"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kış Çizelgesi: Öteki İşlem 5"/>
          <p:cNvSpPr/>
          <p:nvPr/>
        </p:nvSpPr>
        <p:spPr>
          <a:xfrm>
            <a:off x="2966859" y="571552"/>
            <a:ext cx="2346186" cy="311149"/>
          </a:xfrm>
          <a:prstGeom prst="flowChartAlternateProcess">
            <a:avLst/>
          </a:prstGeom>
          <a:solidFill>
            <a:schemeClr val="bg2">
              <a:lumMod val="20000"/>
              <a:lumOff val="80000"/>
            </a:schemeClr>
          </a:solidFill>
        </p:spPr>
        <p:txBody>
          <a:bodyPr wrap="none">
            <a:spAutoFit/>
          </a:bodyPr>
          <a:lstStyle/>
          <a:p>
            <a:pPr algn="ctr">
              <a:lnSpc>
                <a:spcPct val="107000"/>
              </a:lnSpc>
              <a:spcAft>
                <a:spcPts val="800"/>
              </a:spcAft>
            </a:pPr>
            <a:r>
              <a:rPr lang="tr-TR"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Yatay Geçiş Başvurusunun Kabulü</a:t>
            </a:r>
            <a:endParaRPr lang="tr-T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Akış Çizelgesi: Karar 7"/>
          <p:cNvSpPr/>
          <p:nvPr/>
        </p:nvSpPr>
        <p:spPr>
          <a:xfrm>
            <a:off x="2468298" y="1024069"/>
            <a:ext cx="3358166" cy="575977"/>
          </a:xfrm>
          <a:prstGeom prst="flowChartDecision">
            <a:avLst/>
          </a:prstGeom>
          <a:solidFill>
            <a:schemeClr val="bg2">
              <a:lumMod val="20000"/>
              <a:lumOff val="80000"/>
            </a:schemeClr>
          </a:solidFill>
        </p:spPr>
        <p:txBody>
          <a:bodyPr wrap="square">
            <a:spAutoFit/>
          </a:bodyPr>
          <a:lstStyle/>
          <a:p>
            <a:pPr algn="ctr">
              <a:lnSpc>
                <a:spcPct val="107000"/>
              </a:lnSpc>
              <a:spcAft>
                <a:spcPts val="800"/>
              </a:spcAft>
            </a:pPr>
            <a:r>
              <a:rPr lang="tr-TR" sz="1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Belgelerin  </a:t>
            </a:r>
            <a:r>
              <a:rPr lang="tr-TR"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İncelenmesi  </a:t>
            </a:r>
            <a:endParaRPr lang="tr-TR"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Akış Çizelgesi: Öteki İşlem 8"/>
          <p:cNvSpPr/>
          <p:nvPr/>
        </p:nvSpPr>
        <p:spPr>
          <a:xfrm>
            <a:off x="4421951" y="1642752"/>
            <a:ext cx="1489570" cy="320797"/>
          </a:xfrm>
          <a:prstGeom prst="flowChartAlternateProcess">
            <a:avLst/>
          </a:prstGeom>
          <a:solidFill>
            <a:schemeClr val="bg2">
              <a:lumMod val="20000"/>
              <a:lumOff val="80000"/>
            </a:schemeClr>
          </a:solidFill>
        </p:spPr>
        <p:txBody>
          <a:bodyPr wrap="square">
            <a:spAutoFit/>
          </a:bodyPr>
          <a:lstStyle/>
          <a:p>
            <a:pPr>
              <a:lnSpc>
                <a:spcPct val="107000"/>
              </a:lnSpc>
              <a:spcAft>
                <a:spcPts val="800"/>
              </a:spcAft>
            </a:pPr>
            <a:r>
              <a:rPr lang="tr-TR" sz="1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Belgeler tamam ise  </a:t>
            </a:r>
            <a:endParaRPr lang="tr-TR"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Akış Çizelgesi: Öteki İşlem 9"/>
          <p:cNvSpPr/>
          <p:nvPr/>
        </p:nvSpPr>
        <p:spPr>
          <a:xfrm>
            <a:off x="2448751" y="1638588"/>
            <a:ext cx="1223154" cy="320797"/>
          </a:xfrm>
          <a:prstGeom prst="flowChartAlternateProcess">
            <a:avLst/>
          </a:prstGeom>
          <a:solidFill>
            <a:schemeClr val="bg2">
              <a:lumMod val="20000"/>
              <a:lumOff val="80000"/>
            </a:schemeClr>
          </a:solidFill>
        </p:spPr>
        <p:txBody>
          <a:bodyPr wrap="none">
            <a:spAutoFit/>
          </a:bodyPr>
          <a:lstStyle/>
          <a:p>
            <a:pPr algn="ctr">
              <a:lnSpc>
                <a:spcPct val="107000"/>
              </a:lnSpc>
              <a:spcAft>
                <a:spcPts val="800"/>
              </a:spcAft>
            </a:pPr>
            <a:r>
              <a:rPr lang="tr-TR" sz="1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Belgeler eksikse</a:t>
            </a:r>
            <a:endParaRPr lang="tr-TR"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Akış Çizelgesi: Öteki İşlem 10"/>
          <p:cNvSpPr/>
          <p:nvPr/>
        </p:nvSpPr>
        <p:spPr>
          <a:xfrm>
            <a:off x="4409893" y="2144025"/>
            <a:ext cx="1106866" cy="320797"/>
          </a:xfrm>
          <a:prstGeom prst="flowChartAlternateProcess">
            <a:avLst/>
          </a:prstGeom>
          <a:solidFill>
            <a:schemeClr val="bg2">
              <a:lumMod val="20000"/>
              <a:lumOff val="80000"/>
            </a:schemeClr>
          </a:solidFill>
        </p:spPr>
        <p:txBody>
          <a:bodyPr wrap="square">
            <a:spAutoFit/>
          </a:bodyPr>
          <a:lstStyle/>
          <a:p>
            <a:pPr>
              <a:lnSpc>
                <a:spcPct val="107000"/>
              </a:lnSpc>
              <a:spcAft>
                <a:spcPts val="800"/>
              </a:spcAft>
            </a:pPr>
            <a:r>
              <a:rPr lang="tr-TR" sz="1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Kabul Edilir</a:t>
            </a:r>
            <a:endParaRPr lang="tr-T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Akış Çizelgesi: Öteki İşlem 11"/>
          <p:cNvSpPr/>
          <p:nvPr/>
        </p:nvSpPr>
        <p:spPr>
          <a:xfrm>
            <a:off x="4409893" y="2601443"/>
            <a:ext cx="2088456" cy="320797"/>
          </a:xfrm>
          <a:prstGeom prst="flowChartAlternateProcess">
            <a:avLst/>
          </a:prstGeom>
          <a:solidFill>
            <a:schemeClr val="bg2">
              <a:lumMod val="20000"/>
              <a:lumOff val="80000"/>
            </a:schemeClr>
          </a:solidFill>
        </p:spPr>
        <p:txBody>
          <a:bodyPr wrap="none">
            <a:spAutoFit/>
          </a:bodyPr>
          <a:lstStyle/>
          <a:p>
            <a:pPr>
              <a:lnSpc>
                <a:spcPct val="107000"/>
              </a:lnSpc>
              <a:spcAft>
                <a:spcPts val="800"/>
              </a:spcAft>
            </a:pPr>
            <a:r>
              <a:rPr lang="tr-TR"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Bölümlere Göre Tasnif </a:t>
            </a:r>
            <a:r>
              <a:rPr lang="tr-TR" sz="1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Edilir </a:t>
            </a:r>
            <a:endParaRPr lang="tr-T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Akış Çizelgesi: Öteki İşlem 12"/>
          <p:cNvSpPr/>
          <p:nvPr/>
        </p:nvSpPr>
        <p:spPr>
          <a:xfrm>
            <a:off x="4409893" y="3044519"/>
            <a:ext cx="4164153" cy="320797"/>
          </a:xfrm>
          <a:prstGeom prst="flowChartAlternateProcess">
            <a:avLst/>
          </a:prstGeom>
          <a:solidFill>
            <a:schemeClr val="bg2">
              <a:lumMod val="20000"/>
              <a:lumOff val="80000"/>
            </a:schemeClr>
          </a:solidFill>
        </p:spPr>
        <p:txBody>
          <a:bodyPr wrap="none">
            <a:spAutoFit/>
          </a:bodyPr>
          <a:lstStyle/>
          <a:p>
            <a:pPr>
              <a:lnSpc>
                <a:spcPct val="107000"/>
              </a:lnSpc>
              <a:spcAft>
                <a:spcPts val="800"/>
              </a:spcAft>
            </a:pPr>
            <a:r>
              <a:rPr lang="tr-TR" sz="1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Akademik Takvime göre Fakülte/YO/MYO Komisyonları inceler</a:t>
            </a:r>
            <a:endParaRPr lang="tr-T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Akış Çizelgesi: Öteki İşlem 13"/>
          <p:cNvSpPr/>
          <p:nvPr/>
        </p:nvSpPr>
        <p:spPr>
          <a:xfrm>
            <a:off x="4401238" y="3537188"/>
            <a:ext cx="4022947" cy="320797"/>
          </a:xfrm>
          <a:prstGeom prst="flowChartAlternateProcess">
            <a:avLst/>
          </a:prstGeom>
          <a:solidFill>
            <a:schemeClr val="bg2">
              <a:lumMod val="20000"/>
              <a:lumOff val="80000"/>
            </a:schemeClr>
          </a:solidFill>
        </p:spPr>
        <p:txBody>
          <a:bodyPr wrap="square">
            <a:spAutoFit/>
          </a:bodyPr>
          <a:lstStyle/>
          <a:p>
            <a:pPr>
              <a:lnSpc>
                <a:spcPct val="107000"/>
              </a:lnSpc>
              <a:spcAft>
                <a:spcPts val="800"/>
              </a:spcAft>
            </a:pPr>
            <a:r>
              <a:rPr lang="tr-TR" sz="1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Yönetim Kurulu ile karara bağlanır </a:t>
            </a:r>
            <a:endParaRPr lang="tr-T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Akış Çizelgesi: Öteki İşlem 14"/>
          <p:cNvSpPr/>
          <p:nvPr/>
        </p:nvSpPr>
        <p:spPr>
          <a:xfrm>
            <a:off x="4577907" y="4005792"/>
            <a:ext cx="2998703" cy="311149"/>
          </a:xfrm>
          <a:prstGeom prst="flowChartAlternateProcess">
            <a:avLst/>
          </a:prstGeom>
          <a:solidFill>
            <a:schemeClr val="bg2">
              <a:lumMod val="20000"/>
              <a:lumOff val="80000"/>
            </a:schemeClr>
          </a:solidFill>
        </p:spPr>
        <p:txBody>
          <a:bodyPr wrap="none">
            <a:spAutoFit/>
          </a:bodyPr>
          <a:lstStyle/>
          <a:p>
            <a:pPr algn="ctr">
              <a:lnSpc>
                <a:spcPct val="107000"/>
              </a:lnSpc>
              <a:spcAft>
                <a:spcPts val="800"/>
              </a:spcAft>
            </a:pPr>
            <a:r>
              <a:rPr lang="tr-TR" sz="1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Sonuçlar Akademik Takvime göre  </a:t>
            </a:r>
            <a:r>
              <a:rPr lang="tr-TR"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İlan edilir</a:t>
            </a:r>
            <a:endParaRPr lang="tr-T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Akış Çizelgesi: Öteki İşlem 15"/>
          <p:cNvSpPr/>
          <p:nvPr/>
        </p:nvSpPr>
        <p:spPr>
          <a:xfrm>
            <a:off x="4392149" y="4500177"/>
            <a:ext cx="4316637" cy="320797"/>
          </a:xfrm>
          <a:prstGeom prst="flowChartAlternateProcess">
            <a:avLst/>
          </a:prstGeom>
          <a:solidFill>
            <a:schemeClr val="bg2">
              <a:lumMod val="20000"/>
              <a:lumOff val="80000"/>
            </a:schemeClr>
          </a:solidFill>
        </p:spPr>
        <p:txBody>
          <a:bodyPr wrap="square">
            <a:spAutoFit/>
          </a:bodyPr>
          <a:lstStyle/>
          <a:p>
            <a:pPr>
              <a:lnSpc>
                <a:spcPct val="107000"/>
              </a:lnSpc>
              <a:spcAft>
                <a:spcPts val="800"/>
              </a:spcAft>
            </a:pPr>
            <a:r>
              <a:rPr lang="tr-TR"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Kabul edilen  </a:t>
            </a:r>
            <a:r>
              <a:rPr lang="tr-TR" sz="1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öğrencilerin kayıtları  ÖİDB’ </a:t>
            </a:r>
            <a:r>
              <a:rPr lang="tr-TR" sz="1200" b="1"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nda</a:t>
            </a:r>
            <a:r>
              <a:rPr lang="tr-TR" sz="1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yapılır</a:t>
            </a:r>
            <a:endParaRPr lang="tr-T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Akış Çizelgesi: Öteki İşlem 16"/>
          <p:cNvSpPr/>
          <p:nvPr/>
        </p:nvSpPr>
        <p:spPr>
          <a:xfrm>
            <a:off x="4393727" y="4985765"/>
            <a:ext cx="4315059" cy="320797"/>
          </a:xfrm>
          <a:prstGeom prst="flowChartAlternateProcess">
            <a:avLst/>
          </a:prstGeom>
          <a:solidFill>
            <a:schemeClr val="bg2">
              <a:lumMod val="20000"/>
              <a:lumOff val="80000"/>
            </a:schemeClr>
          </a:solidFill>
        </p:spPr>
        <p:txBody>
          <a:bodyPr wrap="square">
            <a:spAutoFit/>
          </a:bodyPr>
          <a:lstStyle/>
          <a:p>
            <a:pPr>
              <a:lnSpc>
                <a:spcPct val="107000"/>
              </a:lnSpc>
              <a:spcAft>
                <a:spcPts val="800"/>
              </a:spcAft>
            </a:pPr>
            <a:r>
              <a:rPr lang="tr-TR" sz="1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İlgili Birimlerce Ders </a:t>
            </a:r>
            <a:r>
              <a:rPr lang="tr-TR"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Muafiyet ve İ</a:t>
            </a:r>
            <a:r>
              <a:rPr lang="tr-TR" sz="1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ntibak işlemleri yapılır</a:t>
            </a:r>
            <a:endParaRPr lang="tr-T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Akış Çizelgesi: Öteki İşlem 17"/>
          <p:cNvSpPr/>
          <p:nvPr/>
        </p:nvSpPr>
        <p:spPr>
          <a:xfrm>
            <a:off x="4391598" y="5715757"/>
            <a:ext cx="4317188" cy="320797"/>
          </a:xfrm>
          <a:prstGeom prst="flowChartAlternateProcess">
            <a:avLst/>
          </a:prstGeom>
          <a:solidFill>
            <a:schemeClr val="bg2">
              <a:lumMod val="20000"/>
              <a:lumOff val="80000"/>
            </a:schemeClr>
          </a:solidFill>
        </p:spPr>
        <p:txBody>
          <a:bodyPr wrap="square">
            <a:spAutoFit/>
          </a:bodyPr>
          <a:lstStyle/>
          <a:p>
            <a:pPr>
              <a:lnSpc>
                <a:spcPct val="107000"/>
              </a:lnSpc>
              <a:spcAft>
                <a:spcPts val="800"/>
              </a:spcAft>
            </a:pPr>
            <a:r>
              <a:rPr lang="tr-TR"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Öğrencinin geldiği Üniversiteden </a:t>
            </a:r>
            <a:r>
              <a:rPr lang="tr-TR" sz="1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belgeler istenir</a:t>
            </a:r>
            <a:endParaRPr lang="tr-T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Akış Çizelgesi: Öteki İşlem 18"/>
          <p:cNvSpPr/>
          <p:nvPr/>
        </p:nvSpPr>
        <p:spPr>
          <a:xfrm>
            <a:off x="4367592" y="6183398"/>
            <a:ext cx="2526682" cy="320797"/>
          </a:xfrm>
          <a:prstGeom prst="flowChartAlternateProcess">
            <a:avLst/>
          </a:prstGeom>
          <a:solidFill>
            <a:schemeClr val="bg2">
              <a:lumMod val="20000"/>
              <a:lumOff val="80000"/>
            </a:schemeClr>
          </a:solidFill>
        </p:spPr>
        <p:txBody>
          <a:bodyPr wrap="none">
            <a:spAutoFit/>
          </a:bodyPr>
          <a:lstStyle/>
          <a:p>
            <a:pPr algn="ctr">
              <a:lnSpc>
                <a:spcPct val="107000"/>
              </a:lnSpc>
              <a:spcAft>
                <a:spcPts val="800"/>
              </a:spcAft>
            </a:pPr>
            <a:r>
              <a:rPr lang="tr-TR"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Gelen </a:t>
            </a:r>
            <a:r>
              <a:rPr lang="tr-TR" sz="1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belgeler dosyasına yerleştirilir</a:t>
            </a:r>
            <a:endParaRPr lang="tr-T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Aşağı Ok 21"/>
          <p:cNvSpPr/>
          <p:nvPr/>
        </p:nvSpPr>
        <p:spPr>
          <a:xfrm>
            <a:off x="4025654" y="856275"/>
            <a:ext cx="243454" cy="225179"/>
          </a:xfrm>
          <a:prstGeom prst="downArrow">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Aşağı Ok 22"/>
          <p:cNvSpPr/>
          <p:nvPr/>
        </p:nvSpPr>
        <p:spPr>
          <a:xfrm rot="19434055">
            <a:off x="4341264" y="1506882"/>
            <a:ext cx="316264" cy="191310"/>
          </a:xfrm>
          <a:prstGeom prst="downArrow">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Aşağı Ok 23"/>
          <p:cNvSpPr/>
          <p:nvPr/>
        </p:nvSpPr>
        <p:spPr>
          <a:xfrm rot="1932842">
            <a:off x="3466166" y="1481876"/>
            <a:ext cx="280685" cy="200126"/>
          </a:xfrm>
          <a:prstGeom prst="downArrow">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Aşağı Ok 24"/>
          <p:cNvSpPr/>
          <p:nvPr/>
        </p:nvSpPr>
        <p:spPr>
          <a:xfrm rot="16200000">
            <a:off x="6938776" y="6208554"/>
            <a:ext cx="197580" cy="235986"/>
          </a:xfrm>
          <a:prstGeom prst="downArrow">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Aşağı Ok 25"/>
          <p:cNvSpPr/>
          <p:nvPr/>
        </p:nvSpPr>
        <p:spPr>
          <a:xfrm>
            <a:off x="4443009" y="5983967"/>
            <a:ext cx="141614" cy="173816"/>
          </a:xfrm>
          <a:prstGeom prst="downArrow">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Aşağı Ok 26"/>
          <p:cNvSpPr/>
          <p:nvPr/>
        </p:nvSpPr>
        <p:spPr>
          <a:xfrm>
            <a:off x="4449241" y="5444529"/>
            <a:ext cx="141614" cy="173816"/>
          </a:xfrm>
          <a:prstGeom prst="downArrow">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Aşağı Ok 27"/>
          <p:cNvSpPr/>
          <p:nvPr/>
        </p:nvSpPr>
        <p:spPr>
          <a:xfrm>
            <a:off x="4449241" y="4758798"/>
            <a:ext cx="141614" cy="173816"/>
          </a:xfrm>
          <a:prstGeom prst="downArrow">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Aşağı Ok 28"/>
          <p:cNvSpPr/>
          <p:nvPr/>
        </p:nvSpPr>
        <p:spPr>
          <a:xfrm>
            <a:off x="4449241" y="4273574"/>
            <a:ext cx="141614" cy="173816"/>
          </a:xfrm>
          <a:prstGeom prst="downArrow">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Aşağı Ok 29"/>
          <p:cNvSpPr/>
          <p:nvPr/>
        </p:nvSpPr>
        <p:spPr>
          <a:xfrm>
            <a:off x="4443009" y="3772938"/>
            <a:ext cx="141614" cy="173816"/>
          </a:xfrm>
          <a:prstGeom prst="downArrow">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Aşağı Ok 30"/>
          <p:cNvSpPr/>
          <p:nvPr/>
        </p:nvSpPr>
        <p:spPr>
          <a:xfrm>
            <a:off x="4443009" y="3301361"/>
            <a:ext cx="141614" cy="173816"/>
          </a:xfrm>
          <a:prstGeom prst="downArrow">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Aşağı Ok 31"/>
          <p:cNvSpPr/>
          <p:nvPr/>
        </p:nvSpPr>
        <p:spPr>
          <a:xfrm>
            <a:off x="4443009" y="2808692"/>
            <a:ext cx="141614" cy="173816"/>
          </a:xfrm>
          <a:prstGeom prst="downArrow">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Aşağı Ok 32"/>
          <p:cNvSpPr/>
          <p:nvPr/>
        </p:nvSpPr>
        <p:spPr>
          <a:xfrm>
            <a:off x="4438985" y="2387943"/>
            <a:ext cx="141614" cy="173816"/>
          </a:xfrm>
          <a:prstGeom prst="downArrow">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Altıgen 33"/>
          <p:cNvSpPr/>
          <p:nvPr/>
        </p:nvSpPr>
        <p:spPr>
          <a:xfrm>
            <a:off x="7260207" y="6101599"/>
            <a:ext cx="1774368" cy="706006"/>
          </a:xfrm>
          <a:prstGeom prst="hexagon">
            <a:avLst/>
          </a:prstGeom>
          <a:solidFill>
            <a:srgbClr val="92D050"/>
          </a:solidFill>
        </p:spPr>
        <p:txBody>
          <a:bodyPr wrap="square">
            <a:spAutoFit/>
          </a:bodyPr>
          <a:lstStyle/>
          <a:p>
            <a:pPr algn="ctr">
              <a:lnSpc>
                <a:spcPct val="107000"/>
              </a:lnSpc>
              <a:spcAft>
                <a:spcPts val="800"/>
              </a:spcAft>
            </a:pPr>
            <a:r>
              <a:rPr lang="tr-TR" sz="1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İşlem Tamamlanır</a:t>
            </a:r>
            <a:endParaRPr lang="tr-TR"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Aşağı Ok 34"/>
          <p:cNvSpPr/>
          <p:nvPr/>
        </p:nvSpPr>
        <p:spPr>
          <a:xfrm>
            <a:off x="4449241" y="1903784"/>
            <a:ext cx="141614" cy="173816"/>
          </a:xfrm>
          <a:prstGeom prst="downArrow">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Altıgen 36"/>
          <p:cNvSpPr/>
          <p:nvPr/>
        </p:nvSpPr>
        <p:spPr>
          <a:xfrm>
            <a:off x="1024356" y="2101044"/>
            <a:ext cx="1862463" cy="360055"/>
          </a:xfrm>
          <a:prstGeom prst="hexagon">
            <a:avLst/>
          </a:prstGeom>
          <a:solidFill>
            <a:srgbClr val="F6A8B5"/>
          </a:solidFill>
        </p:spPr>
        <p:txBody>
          <a:bodyPr wrap="none">
            <a:spAutoFit/>
          </a:bodyPr>
          <a:lstStyle/>
          <a:p>
            <a:pPr algn="ctr">
              <a:lnSpc>
                <a:spcPct val="107000"/>
              </a:lnSpc>
              <a:spcAft>
                <a:spcPts val="800"/>
              </a:spcAft>
            </a:pPr>
            <a:r>
              <a:rPr lang="tr-TR" sz="1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Öğrenciye </a:t>
            </a:r>
            <a:r>
              <a:rPr lang="tr-TR"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İade Edilir</a:t>
            </a:r>
            <a:endParaRPr lang="tr-TR"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Aşağı Ok 35"/>
          <p:cNvSpPr/>
          <p:nvPr/>
        </p:nvSpPr>
        <p:spPr>
          <a:xfrm>
            <a:off x="2427883" y="1863740"/>
            <a:ext cx="141614" cy="173816"/>
          </a:xfrm>
          <a:prstGeom prst="downArrow">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Akış Çizelgesi: Bağlayıcı 39"/>
          <p:cNvSpPr/>
          <p:nvPr/>
        </p:nvSpPr>
        <p:spPr>
          <a:xfrm>
            <a:off x="2149598" y="3264257"/>
            <a:ext cx="2233659" cy="407726"/>
          </a:xfrm>
          <a:prstGeom prst="flowChartConnector">
            <a:avLst/>
          </a:prstGeom>
          <a:solidFill>
            <a:schemeClr val="bg2">
              <a:lumMod val="20000"/>
              <a:lumOff val="80000"/>
            </a:schemeClr>
          </a:solidFill>
        </p:spPr>
        <p:txBody>
          <a:bodyPr wrap="none">
            <a:spAutoFit/>
          </a:bodyPr>
          <a:lstStyle/>
          <a:p>
            <a:pPr algn="ctr">
              <a:lnSpc>
                <a:spcPct val="107000"/>
              </a:lnSpc>
              <a:spcAft>
                <a:spcPts val="800"/>
              </a:spcAft>
            </a:pPr>
            <a:r>
              <a:rPr lang="tr-TR" sz="1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Fakülte/YO / </a:t>
            </a:r>
            <a:r>
              <a:rPr lang="tr-TR"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MYO</a:t>
            </a:r>
            <a:r>
              <a:rPr lang="tr-TR" sz="1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sz="1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tr-TR" sz="1200" b="1"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lar</a:t>
            </a:r>
            <a:endParaRPr lang="tr-TR" sz="1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2" name="Yukarı Bükülü Ok 41"/>
          <p:cNvSpPr/>
          <p:nvPr/>
        </p:nvSpPr>
        <p:spPr>
          <a:xfrm rot="5400000">
            <a:off x="3969795" y="3443024"/>
            <a:ext cx="288042" cy="507552"/>
          </a:xfrm>
          <a:prstGeom prst="bentUpArrow">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Yukarı Bükülü Ok 42"/>
          <p:cNvSpPr/>
          <p:nvPr/>
        </p:nvSpPr>
        <p:spPr>
          <a:xfrm rot="10800000">
            <a:off x="3825174" y="3111009"/>
            <a:ext cx="576064" cy="288042"/>
          </a:xfrm>
          <a:prstGeom prst="bentUpArrow">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Aşağı Ok 40"/>
          <p:cNvSpPr/>
          <p:nvPr/>
        </p:nvSpPr>
        <p:spPr>
          <a:xfrm>
            <a:off x="4010795" y="322539"/>
            <a:ext cx="258313" cy="199805"/>
          </a:xfrm>
          <a:prstGeom prst="downArrow">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63852696"/>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7340" y="908721"/>
            <a:ext cx="7803092" cy="1080119"/>
          </a:xfrm>
        </p:spPr>
        <p:txBody>
          <a:bodyPr>
            <a:normAutofit fontScale="90000"/>
          </a:bodyPr>
          <a:lstStyle/>
          <a:p>
            <a:pPr>
              <a:lnSpc>
                <a:spcPct val="150000"/>
              </a:lnSpc>
            </a:pPr>
            <a:r>
              <a:rPr lang="tr-TR" sz="1800" b="1" dirty="0" smtClean="0"/>
              <a:t>Yatay </a:t>
            </a:r>
            <a:r>
              <a:rPr lang="tr-TR" sz="1800" b="1" dirty="0"/>
              <a:t>Geçiş </a:t>
            </a:r>
            <a:r>
              <a:rPr lang="tr-TR" sz="1800" b="1" dirty="0" smtClean="0"/>
              <a:t>kararları </a:t>
            </a:r>
            <a:r>
              <a:rPr lang="tr-TR" sz="1800" b="1" dirty="0" err="1" smtClean="0"/>
              <a:t>Kurumiçi</a:t>
            </a:r>
            <a:r>
              <a:rPr lang="tr-TR" sz="1800" b="1" dirty="0"/>
              <a:t>, </a:t>
            </a:r>
            <a:r>
              <a:rPr lang="tr-TR" sz="1800" b="1" dirty="0" err="1" smtClean="0"/>
              <a:t>Kurumlararası</a:t>
            </a:r>
            <a:r>
              <a:rPr lang="tr-TR" sz="1800" b="1" dirty="0" smtClean="0"/>
              <a:t> </a:t>
            </a:r>
            <a:r>
              <a:rPr lang="tr-TR" sz="1800" b="1" dirty="0"/>
              <a:t>, Y</a:t>
            </a:r>
            <a:r>
              <a:rPr lang="tr-TR" sz="1800" b="1" dirty="0" smtClean="0"/>
              <a:t>urt </a:t>
            </a:r>
            <a:r>
              <a:rPr lang="tr-TR" sz="1800" b="1" dirty="0"/>
              <a:t>dışı   ve  Ek </a:t>
            </a:r>
            <a:r>
              <a:rPr lang="tr-TR" sz="1800" b="1" dirty="0" smtClean="0"/>
              <a:t>      Madde </a:t>
            </a:r>
            <a:r>
              <a:rPr lang="tr-TR" sz="1800" b="1" dirty="0"/>
              <a:t>1 olarak </a:t>
            </a:r>
            <a:r>
              <a:rPr lang="tr-TR" sz="1800" b="1" dirty="0" smtClean="0"/>
              <a:t>ayrılıp ,ayrı </a:t>
            </a:r>
            <a:r>
              <a:rPr lang="tr-TR" sz="1800" b="1" dirty="0"/>
              <a:t>ayrı </a:t>
            </a:r>
            <a:r>
              <a:rPr lang="tr-TR" sz="1800" b="1" dirty="0" err="1" smtClean="0"/>
              <a:t>tablolaştırılır</a:t>
            </a:r>
            <a:r>
              <a:rPr lang="tr-TR" sz="1800" b="1" dirty="0" smtClean="0"/>
              <a:t>.</a:t>
            </a:r>
            <a:r>
              <a:rPr lang="tr-TR" sz="1800" b="1" dirty="0"/>
              <a:t/>
            </a:r>
            <a:br>
              <a:rPr lang="tr-TR" sz="1800" b="1" dirty="0"/>
            </a:br>
            <a:r>
              <a:rPr lang="tr-TR" sz="1800" b="1" dirty="0" smtClean="0"/>
              <a:t>                              Karar örnekleri aşağıda gösterilmiştir.</a:t>
            </a:r>
            <a:endParaRPr lang="tr-TR" sz="1800" dirty="0"/>
          </a:p>
        </p:txBody>
      </p:sp>
      <p:sp>
        <p:nvSpPr>
          <p:cNvPr id="3" name="İçerik Yer Tutucusu 2"/>
          <p:cNvSpPr>
            <a:spLocks noGrp="1"/>
          </p:cNvSpPr>
          <p:nvPr>
            <p:ph idx="1"/>
          </p:nvPr>
        </p:nvSpPr>
        <p:spPr>
          <a:xfrm>
            <a:off x="557873" y="2060848"/>
            <a:ext cx="7886700" cy="4248472"/>
          </a:xfrm>
        </p:spPr>
        <p:txBody>
          <a:bodyPr>
            <a:normAutofit fontScale="92500"/>
          </a:bodyPr>
          <a:lstStyle/>
          <a:p>
            <a:pPr marL="0" indent="0">
              <a:lnSpc>
                <a:spcPct val="150000"/>
              </a:lnSpc>
              <a:buNone/>
            </a:pPr>
            <a:r>
              <a:rPr lang="tr-TR" b="1" dirty="0" smtClean="0"/>
              <a:t>A-</a:t>
            </a:r>
            <a:r>
              <a:rPr lang="tr-TR" dirty="0" smtClean="0"/>
              <a:t> </a:t>
            </a:r>
            <a:r>
              <a:rPr lang="tr-TR" sz="1800" b="1" dirty="0"/>
              <a:t> </a:t>
            </a:r>
            <a:r>
              <a:rPr lang="tr-TR" sz="1800" b="1" dirty="0" smtClean="0"/>
              <a:t>…………… Eğitim-Öğretim </a:t>
            </a:r>
            <a:r>
              <a:rPr lang="tr-TR" sz="1800" b="1" dirty="0"/>
              <a:t>Yılı </a:t>
            </a:r>
            <a:r>
              <a:rPr lang="tr-TR" sz="1800" b="1" dirty="0" smtClean="0"/>
              <a:t>Güz/Bahar </a:t>
            </a:r>
            <a:r>
              <a:rPr lang="tr-TR" sz="1800" b="1" dirty="0"/>
              <a:t>Döneminde Fakültemiz Bölümlerine Kurum içi yatay geçiş başvurusunda bulunan öğrencilerin belgeleri incelendi. </a:t>
            </a:r>
            <a:r>
              <a:rPr lang="tr-TR" sz="1800" b="1" i="1" dirty="0"/>
              <a:t>‘</a:t>
            </a:r>
            <a:r>
              <a:rPr lang="tr-TR" sz="1800" i="1" dirty="0"/>
              <a:t>Yüksek Öğretim Kurumlarında </a:t>
            </a:r>
            <a:r>
              <a:rPr lang="tr-TR" sz="1800" i="1" dirty="0" err="1"/>
              <a:t>Önlisans</a:t>
            </a:r>
            <a:r>
              <a:rPr lang="tr-TR" sz="1800" i="1" dirty="0"/>
              <a:t> ve Lisans Düzeyindeki Programlar Arasında Geçiş, Çift  </a:t>
            </a:r>
            <a:r>
              <a:rPr lang="tr-TR" sz="1800" i="1" dirty="0" err="1"/>
              <a:t>Anadal</a:t>
            </a:r>
            <a:r>
              <a:rPr lang="tr-TR" sz="1800" i="1" dirty="0"/>
              <a:t>, </a:t>
            </a:r>
            <a:r>
              <a:rPr lang="tr-TR" sz="1800" i="1" dirty="0" err="1"/>
              <a:t>Yandal</a:t>
            </a:r>
            <a:r>
              <a:rPr lang="tr-TR" sz="1800" i="1" dirty="0"/>
              <a:t> İle Kurumlar Arası Kredi Transferi Yapılması Esaslarına İlişkin Yönetmeliğin</a:t>
            </a:r>
            <a:r>
              <a:rPr lang="tr-TR" sz="1800" b="1" i="1" dirty="0"/>
              <a:t>’</a:t>
            </a:r>
            <a:r>
              <a:rPr lang="tr-TR" sz="1800" b="1" dirty="0"/>
              <a:t> ilgili maddelerine göre başvuruların aşağıdaki listede gösterildiği üzere sonuçlandırılmasına, kabul edilen öğrencilerin yatay geçiş yoluyla kayıt yaptırmasına, derslerine ilişkin muafiyet ve intibak işlemlerinin kayıt yaptırdıktan sonra ilgili Bölüm Başkanlığı tarafından yapılmasına ve durumun Öğrenci İşleri Daire Başkanlığına bildirilmek üzere Dekanlık Makamına arz edilmesine oy birliği ile karar verildi</a:t>
            </a:r>
            <a:r>
              <a:rPr lang="tr-TR" dirty="0"/>
              <a:t>.</a:t>
            </a:r>
          </a:p>
          <a:p>
            <a:pPr>
              <a:lnSpc>
                <a:spcPct val="150000"/>
              </a:lnSpc>
            </a:pPr>
            <a:endParaRPr lang="tr-TR" dirty="0"/>
          </a:p>
        </p:txBody>
      </p:sp>
      <p:sp>
        <p:nvSpPr>
          <p:cNvPr id="4" name="Unvan 1"/>
          <p:cNvSpPr txBox="1">
            <a:spLocks/>
          </p:cNvSpPr>
          <p:nvPr/>
        </p:nvSpPr>
        <p:spPr>
          <a:xfrm>
            <a:off x="0" y="251068"/>
            <a:ext cx="9144000" cy="100667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20000"/>
              </a:lnSpc>
            </a:pPr>
            <a:r>
              <a:rPr lang="tr-TR" sz="2800" dirty="0" smtClean="0">
                <a:solidFill>
                  <a:srgbClr val="C00000"/>
                </a:solidFill>
                <a:latin typeface="Calibri" panose="020F0502020204030204" pitchFamily="34" charset="0"/>
                <a:cs typeface="Calibri" panose="020F0502020204030204" pitchFamily="34" charset="0"/>
              </a:rPr>
              <a:t>YÖNETİM KURULU KARARLARI</a:t>
            </a:r>
            <a:r>
              <a:rPr lang="tr-TR" sz="1600" dirty="0" smtClean="0">
                <a:solidFill>
                  <a:srgbClr val="C00000"/>
                </a:solidFill>
                <a:latin typeface="Impact" panose="020B0806030902050204" pitchFamily="34" charset="0"/>
              </a:rPr>
              <a:t/>
            </a:r>
            <a:br>
              <a:rPr lang="tr-TR" sz="1600" dirty="0" smtClean="0">
                <a:solidFill>
                  <a:srgbClr val="C00000"/>
                </a:solidFill>
                <a:latin typeface="Impact" panose="020B0806030902050204" pitchFamily="34" charset="0"/>
              </a:rPr>
            </a:br>
            <a:r>
              <a:rPr lang="tr-TR" sz="1600" dirty="0" smtClean="0">
                <a:solidFill>
                  <a:srgbClr val="C00000"/>
                </a:solidFill>
                <a:latin typeface="Impact" panose="020B0806030902050204" pitchFamily="34" charset="0"/>
              </a:rPr>
              <a:t/>
            </a:r>
            <a:br>
              <a:rPr lang="tr-TR" sz="1600" dirty="0" smtClean="0">
                <a:solidFill>
                  <a:srgbClr val="C00000"/>
                </a:solidFill>
                <a:latin typeface="Impact" panose="020B0806030902050204" pitchFamily="34" charset="0"/>
              </a:rPr>
            </a:br>
            <a:r>
              <a:rPr lang="tr-TR" sz="400" dirty="0" smtClean="0">
                <a:latin typeface="Impact" panose="020B0806030902050204" pitchFamily="34" charset="0"/>
              </a:rPr>
              <a:t>                                                   </a:t>
            </a:r>
            <a:r>
              <a:rPr lang="en-US" sz="400" dirty="0" smtClean="0">
                <a:latin typeface="Impact" panose="020B0806030902050204" pitchFamily="34" charset="0"/>
              </a:rPr>
              <a:t>     </a:t>
            </a:r>
            <a:r>
              <a:rPr lang="tr-TR" sz="400" dirty="0" smtClean="0">
                <a:latin typeface="Arial Black" panose="020B0A04020102020204" pitchFamily="34" charset="0"/>
              </a:rPr>
              <a:t/>
            </a:r>
            <a:br>
              <a:rPr lang="tr-TR" sz="400" dirty="0" smtClean="0">
                <a:latin typeface="Arial Black" panose="020B0A04020102020204" pitchFamily="34" charset="0"/>
              </a:rPr>
            </a:br>
            <a:endParaRPr lang="tr-TR" sz="400" dirty="0">
              <a:latin typeface="Arial Black" panose="020B0A04020102020204" pitchFamily="34" charset="0"/>
            </a:endParaRPr>
          </a:p>
        </p:txBody>
      </p:sp>
      <p:pic>
        <p:nvPicPr>
          <p:cNvPr id="5" name="Resim 4"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1068"/>
            <a:ext cx="1466850" cy="638175"/>
          </a:xfrm>
          <a:prstGeom prst="rect">
            <a:avLst/>
          </a:prstGeom>
          <a:noFill/>
          <a:ln>
            <a:noFill/>
          </a:ln>
        </p:spPr>
      </p:pic>
    </p:spTree>
    <p:extLst>
      <p:ext uri="{BB962C8B-B14F-4D97-AF65-F5344CB8AC3E}">
        <p14:creationId xmlns:p14="http://schemas.microsoft.com/office/powerpoint/2010/main" val="3422951544"/>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340768"/>
            <a:ext cx="7886700" cy="4351338"/>
          </a:xfrm>
        </p:spPr>
        <p:txBody>
          <a:bodyPr>
            <a:normAutofit fontScale="92500" lnSpcReduction="10000"/>
          </a:bodyPr>
          <a:lstStyle/>
          <a:p>
            <a:pPr marL="0" indent="0" algn="just">
              <a:lnSpc>
                <a:spcPct val="150000"/>
              </a:lnSpc>
              <a:buNone/>
            </a:pPr>
            <a:r>
              <a:rPr lang="tr-TR" sz="1900" b="1" dirty="0"/>
              <a:t>B-</a:t>
            </a:r>
            <a:r>
              <a:rPr lang="tr-TR" sz="1900" dirty="0"/>
              <a:t>  </a:t>
            </a:r>
            <a:r>
              <a:rPr lang="tr-TR" sz="1900" b="1" dirty="0" smtClean="0"/>
              <a:t>………….Eğitim-Öğretim </a:t>
            </a:r>
            <a:r>
              <a:rPr lang="tr-TR" sz="1900" b="1" dirty="0"/>
              <a:t>Yılı </a:t>
            </a:r>
            <a:r>
              <a:rPr lang="tr-TR" sz="1900" b="1" dirty="0" smtClean="0"/>
              <a:t>Güz/Bahar </a:t>
            </a:r>
            <a:r>
              <a:rPr lang="tr-TR" sz="1900" b="1" dirty="0"/>
              <a:t>Döneminde Fakültemiz Bölümlerine </a:t>
            </a:r>
            <a:r>
              <a:rPr lang="tr-TR" sz="1900" b="1" dirty="0" err="1"/>
              <a:t>Kurumlararası</a:t>
            </a:r>
            <a:r>
              <a:rPr lang="tr-TR" sz="1900" b="1" dirty="0"/>
              <a:t>  yatay geçiş başvurusunda bulunan öğrencilerin belgeleri incelendi. </a:t>
            </a:r>
            <a:r>
              <a:rPr lang="tr-TR" sz="1900" b="1" i="1" dirty="0"/>
              <a:t>‘</a:t>
            </a:r>
            <a:r>
              <a:rPr lang="tr-TR" sz="1900" i="1" dirty="0"/>
              <a:t>Yüksek Öğretim Kurumlarında </a:t>
            </a:r>
            <a:r>
              <a:rPr lang="tr-TR" sz="1900" i="1" dirty="0" err="1"/>
              <a:t>Önlisans</a:t>
            </a:r>
            <a:r>
              <a:rPr lang="tr-TR" sz="1900" i="1" dirty="0"/>
              <a:t> ve Lisans Düzeyindeki Programlar Arasında Geçiş, Çift  </a:t>
            </a:r>
            <a:r>
              <a:rPr lang="tr-TR" sz="1900" i="1" dirty="0" err="1"/>
              <a:t>Anadal</a:t>
            </a:r>
            <a:r>
              <a:rPr lang="tr-TR" sz="1900" i="1" dirty="0"/>
              <a:t>, </a:t>
            </a:r>
            <a:r>
              <a:rPr lang="tr-TR" sz="1900" i="1" dirty="0" err="1"/>
              <a:t>Yandal</a:t>
            </a:r>
            <a:r>
              <a:rPr lang="tr-TR" sz="1900" i="1" dirty="0"/>
              <a:t> İle Kurumlar Arası Kredi Transferi Yapılması Esaslarına İlişkin Yönetmeliğin’</a:t>
            </a:r>
            <a:r>
              <a:rPr lang="tr-TR" sz="1900" b="1" dirty="0"/>
              <a:t> ilgili maddelerine göre başvuruların aşağıdaki listede gösterildiği üzere sonuçlandırılmasına, kabul edilen öğrencilerin yatay geçiş yoluyla kayıt yaptırmasına, derslerine ilişkin muafiyet ve intibak işlemlerinin kayıt yaptırdıktan sonra ilgili Bölüm Başkanlığı tarafından yapılmasına ve durumun Öğrenci İşleri Daire Başkanlığına bildirilmek üzere Dekanlık Makamına arz edilmesine oy birliği ile karar verildi.</a:t>
            </a:r>
          </a:p>
          <a:p>
            <a:pPr>
              <a:lnSpc>
                <a:spcPct val="150000"/>
              </a:lnSpc>
            </a:pPr>
            <a:endParaRPr lang="tr-TR"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1466850" cy="638175"/>
          </a:xfrm>
          <a:prstGeom prst="rect">
            <a:avLst/>
          </a:prstGeom>
          <a:noFill/>
          <a:ln>
            <a:noFill/>
          </a:ln>
        </p:spPr>
      </p:pic>
    </p:spTree>
    <p:extLst>
      <p:ext uri="{BB962C8B-B14F-4D97-AF65-F5344CB8AC3E}">
        <p14:creationId xmlns:p14="http://schemas.microsoft.com/office/powerpoint/2010/main" val="2763145771"/>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052736"/>
            <a:ext cx="7886700" cy="4351338"/>
          </a:xfrm>
        </p:spPr>
        <p:txBody>
          <a:bodyPr>
            <a:normAutofit fontScale="40000" lnSpcReduction="20000"/>
          </a:bodyPr>
          <a:lstStyle/>
          <a:p>
            <a:pPr marL="0" indent="0" algn="just">
              <a:lnSpc>
                <a:spcPct val="150000"/>
              </a:lnSpc>
              <a:buNone/>
            </a:pPr>
            <a:r>
              <a:rPr lang="tr-TR" sz="4500" b="1" dirty="0"/>
              <a:t>C-  </a:t>
            </a:r>
            <a:r>
              <a:rPr lang="tr-TR" sz="4500" b="1" dirty="0" smtClean="0"/>
              <a:t>……………Eğitim-Öğretim </a:t>
            </a:r>
            <a:r>
              <a:rPr lang="tr-TR" sz="4500" b="1" dirty="0"/>
              <a:t>Yılı </a:t>
            </a:r>
            <a:r>
              <a:rPr lang="tr-TR" sz="4500" b="1" dirty="0" smtClean="0"/>
              <a:t>Güz/Bahar Döneminde </a:t>
            </a:r>
            <a:r>
              <a:rPr lang="tr-TR" sz="4500" b="1" dirty="0"/>
              <a:t>Fakültemiz Bölümlerine Yurt dışından yatay geçiş başvurusunda bulunan öğrencilerin belgeleri incelendi. </a:t>
            </a:r>
            <a:r>
              <a:rPr lang="tr-TR" sz="4500" i="1" dirty="0"/>
              <a:t>‘Yüksek Öğretim Kurumlarında </a:t>
            </a:r>
            <a:r>
              <a:rPr lang="tr-TR" sz="4500" i="1" dirty="0" err="1"/>
              <a:t>Önlisans</a:t>
            </a:r>
            <a:r>
              <a:rPr lang="tr-TR" sz="4500" i="1" dirty="0"/>
              <a:t> ve Lisans Düzeyindeki Programlar Arasında Geçiş, Çift  </a:t>
            </a:r>
            <a:r>
              <a:rPr lang="tr-TR" sz="4500" i="1" dirty="0" err="1"/>
              <a:t>Anadal</a:t>
            </a:r>
            <a:r>
              <a:rPr lang="tr-TR" sz="4500" i="1" dirty="0"/>
              <a:t>, </a:t>
            </a:r>
            <a:r>
              <a:rPr lang="tr-TR" sz="4500" i="1" dirty="0" err="1"/>
              <a:t>Yandal</a:t>
            </a:r>
            <a:r>
              <a:rPr lang="tr-TR" sz="4500" i="1" dirty="0"/>
              <a:t> İle Kurumlar Arası Kredi Transferi Yapılması Esaslarına İlişkin Yönetmeliğin’</a:t>
            </a:r>
            <a:r>
              <a:rPr lang="tr-TR" sz="4500" b="1" dirty="0"/>
              <a:t> ilgili maddelerine göre başvuruların aşağıdaki listede gösterildiği üzere sonuçlandırılmasına, kabul edilen öğrencilerin yatay geçiş yoluyla kayıt yaptırmasına, derslerine ilişkin muafiyet ve intibak işlemlerinin kayıt yaptırdıktan sonra ilgili Bölüm Başkanlığı tarafından yapılmasına ve durumun Öğrenci İşleri Daire Başkanlığına bildirilmek üzere Dekanlık Makamına arz edilmesine oy birliği ile karar verildi.</a:t>
            </a:r>
          </a:p>
          <a:p>
            <a:pPr marL="0" indent="0">
              <a:lnSpc>
                <a:spcPct val="150000"/>
              </a:lnSpc>
              <a:buNone/>
            </a:pPr>
            <a:r>
              <a:rPr lang="tr-TR" dirty="0"/>
              <a:t>                        </a:t>
            </a:r>
          </a:p>
          <a:p>
            <a:pPr>
              <a:lnSpc>
                <a:spcPct val="150000"/>
              </a:lnSpc>
            </a:pPr>
            <a:endParaRPr lang="tr-TR"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466850" cy="638175"/>
          </a:xfrm>
          <a:prstGeom prst="rect">
            <a:avLst/>
          </a:prstGeom>
          <a:noFill/>
          <a:ln>
            <a:noFill/>
          </a:ln>
        </p:spPr>
      </p:pic>
    </p:spTree>
    <p:extLst>
      <p:ext uri="{BB962C8B-B14F-4D97-AF65-F5344CB8AC3E}">
        <p14:creationId xmlns:p14="http://schemas.microsoft.com/office/powerpoint/2010/main" val="725391382"/>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052736"/>
            <a:ext cx="7886700" cy="4351338"/>
          </a:xfrm>
        </p:spPr>
        <p:txBody>
          <a:bodyPr>
            <a:normAutofit/>
          </a:bodyPr>
          <a:lstStyle/>
          <a:p>
            <a:pPr marL="0" indent="0">
              <a:lnSpc>
                <a:spcPct val="150000"/>
              </a:lnSpc>
              <a:buNone/>
            </a:pPr>
            <a:r>
              <a:rPr lang="tr-TR" sz="1800" b="1" dirty="0" smtClean="0"/>
              <a:t>D- ……….. </a:t>
            </a:r>
            <a:r>
              <a:rPr lang="tr-TR" sz="1800" b="1" dirty="0"/>
              <a:t>Eğitim-Öğretim Yılı Güz Döneminde Fakültemiz Bölümlerine yatay geçiş başvurusunda bulunan öğrencilerin belgeleri incelendi. </a:t>
            </a:r>
            <a:r>
              <a:rPr lang="tr-TR" sz="1800" b="1" i="1" dirty="0"/>
              <a:t>‘</a:t>
            </a:r>
            <a:r>
              <a:rPr lang="tr-TR" sz="1800" i="1" dirty="0"/>
              <a:t>Yüksek Öğretim Kurumlarında </a:t>
            </a:r>
            <a:r>
              <a:rPr lang="tr-TR" sz="1800" i="1" dirty="0" err="1"/>
              <a:t>Önlisans</a:t>
            </a:r>
            <a:r>
              <a:rPr lang="tr-TR" sz="1800" i="1" dirty="0"/>
              <a:t> ve Lisans Düzeyindeki Programlar Arasında Geçiş, Çift  </a:t>
            </a:r>
            <a:r>
              <a:rPr lang="tr-TR" sz="1800" i="1" dirty="0" err="1"/>
              <a:t>Anadal</a:t>
            </a:r>
            <a:r>
              <a:rPr lang="tr-TR" sz="1800" i="1" dirty="0"/>
              <a:t>, </a:t>
            </a:r>
            <a:r>
              <a:rPr lang="tr-TR" sz="1800" i="1" dirty="0" err="1"/>
              <a:t>Yandal</a:t>
            </a:r>
            <a:r>
              <a:rPr lang="tr-TR" sz="1800" i="1" dirty="0"/>
              <a:t> İle Kurumlar Arası Kredi Transferi Yapılması Esaslarına İlişkin Yönetmeliğin</a:t>
            </a:r>
            <a:r>
              <a:rPr lang="tr-TR" sz="1800" b="1" i="1" dirty="0"/>
              <a:t>’</a:t>
            </a:r>
            <a:r>
              <a:rPr lang="tr-TR" sz="1800" b="1" dirty="0"/>
              <a:t>  EK 1. Maddesine göre başvuruların aşağıdaki listede gösterildiği üzere sonuçlandırılmasına, kabul edilen öğrencilerin yatay geçiş yoluyla kayıt yaptırmasına, derslerine ilişkin muafiyet ve intibak işlemlerinin kayıt yaptırdıktan sonra ilgili Bölüm Başkanlığı tarafından yapılmasına ve durumun Öğrenci İşleri Daire Başkanlığına bildirilmek üzere Dekanlık Makamına arz edilmesine oy birliği ile karar verildi.</a:t>
            </a:r>
          </a:p>
          <a:p>
            <a:pPr>
              <a:lnSpc>
                <a:spcPct val="150000"/>
              </a:lnSpc>
            </a:pPr>
            <a:endParaRPr lang="tr-TR"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1466850" cy="638175"/>
          </a:xfrm>
          <a:prstGeom prst="rect">
            <a:avLst/>
          </a:prstGeom>
          <a:noFill/>
          <a:ln>
            <a:noFill/>
          </a:ln>
        </p:spPr>
      </p:pic>
    </p:spTree>
    <p:extLst>
      <p:ext uri="{BB962C8B-B14F-4D97-AF65-F5344CB8AC3E}">
        <p14:creationId xmlns:p14="http://schemas.microsoft.com/office/powerpoint/2010/main" val="3727075598"/>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000" b="1" dirty="0">
                <a:solidFill>
                  <a:srgbClr val="C00000"/>
                </a:solidFill>
                <a:latin typeface="Calibri"/>
              </a:rPr>
              <a:t> </a:t>
            </a:r>
            <a:r>
              <a:rPr lang="tr-TR" sz="2000" b="1" dirty="0" smtClean="0">
                <a:solidFill>
                  <a:srgbClr val="C00000"/>
                </a:solidFill>
                <a:latin typeface="Calibri"/>
              </a:rPr>
              <a:t>                                      ÖRNEK </a:t>
            </a:r>
            <a:r>
              <a:rPr lang="tr-TR" sz="2000" b="1" dirty="0">
                <a:solidFill>
                  <a:srgbClr val="C00000"/>
                </a:solidFill>
                <a:latin typeface="Calibri"/>
              </a:rPr>
              <a:t>YATAY GEÇİŞ TABLOSU</a:t>
            </a:r>
            <a:endParaRPr lang="tr-TR" dirty="0">
              <a:solidFill>
                <a:srgbClr val="C0000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578849164"/>
              </p:ext>
            </p:extLst>
          </p:nvPr>
        </p:nvGraphicFramePr>
        <p:xfrm>
          <a:off x="35497" y="1502442"/>
          <a:ext cx="9073008" cy="4676202"/>
        </p:xfrm>
        <a:graphic>
          <a:graphicData uri="http://schemas.openxmlformats.org/drawingml/2006/table">
            <a:tbl>
              <a:tblPr/>
              <a:tblGrid>
                <a:gridCol w="1368151"/>
                <a:gridCol w="1368152"/>
                <a:gridCol w="1008112"/>
                <a:gridCol w="576064"/>
                <a:gridCol w="288032"/>
                <a:gridCol w="464930"/>
                <a:gridCol w="903222"/>
                <a:gridCol w="504056"/>
                <a:gridCol w="864096"/>
                <a:gridCol w="720080"/>
                <a:gridCol w="1008113"/>
              </a:tblGrid>
              <a:tr h="575358">
                <a:tc rowSpan="2">
                  <a:txBody>
                    <a:bodyPr/>
                    <a:lstStyle/>
                    <a:p>
                      <a:pPr algn="ctr" fontAlgn="ctr"/>
                      <a:r>
                        <a:rPr lang="tr-TR" sz="1400" b="1" i="0" u="none" strike="noStrike" dirty="0">
                          <a:solidFill>
                            <a:srgbClr val="000000"/>
                          </a:solidFill>
                          <a:effectLst/>
                          <a:latin typeface="Times New Roman"/>
                        </a:rPr>
                        <a:t>ADI SOYADI</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5">
                  <a:txBody>
                    <a:bodyPr/>
                    <a:lstStyle/>
                    <a:p>
                      <a:pPr algn="ctr" fontAlgn="ctr"/>
                      <a:r>
                        <a:rPr lang="tr-TR" sz="1400" b="1" i="0" u="none" strike="noStrike" dirty="0">
                          <a:solidFill>
                            <a:srgbClr val="000000"/>
                          </a:solidFill>
                          <a:effectLst/>
                          <a:latin typeface="Times New Roman"/>
                        </a:rPr>
                        <a:t>GELDİĞİ ÜNİVERSİTE</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400" b="1" i="0" u="none" strike="noStrike" dirty="0">
                          <a:solidFill>
                            <a:srgbClr val="000000"/>
                          </a:solidFill>
                          <a:effectLst/>
                          <a:latin typeface="Times New Roman"/>
                        </a:rPr>
                        <a:t>YATAY GEÇİŞ YAPMAK </a:t>
                      </a:r>
                      <a:br>
                        <a:rPr lang="tr-TR" sz="1400" b="1" i="0" u="none" strike="noStrike" dirty="0">
                          <a:solidFill>
                            <a:srgbClr val="000000"/>
                          </a:solidFill>
                          <a:effectLst/>
                          <a:latin typeface="Times New Roman"/>
                        </a:rPr>
                      </a:br>
                      <a:r>
                        <a:rPr lang="tr-TR" sz="1400" b="1" i="0" u="none" strike="noStrike" dirty="0">
                          <a:solidFill>
                            <a:srgbClr val="000000"/>
                          </a:solidFill>
                          <a:effectLst/>
                          <a:latin typeface="Times New Roman"/>
                        </a:rPr>
                        <a:t>İSTEDİĞİ</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3">
                  <a:txBody>
                    <a:bodyPr/>
                    <a:lstStyle/>
                    <a:p>
                      <a:pPr algn="ctr" fontAlgn="ctr"/>
                      <a:r>
                        <a:rPr lang="tr-TR" sz="1400" b="1" i="0" u="none" strike="noStrike" dirty="0">
                          <a:solidFill>
                            <a:srgbClr val="000000"/>
                          </a:solidFill>
                          <a:effectLst/>
                          <a:latin typeface="Times New Roman"/>
                        </a:rPr>
                        <a:t>BAŞVURUDA BULUNULAN </a:t>
                      </a:r>
                      <a:br>
                        <a:rPr lang="tr-TR" sz="1400" b="1" i="0" u="none" strike="noStrike" dirty="0">
                          <a:solidFill>
                            <a:srgbClr val="000000"/>
                          </a:solidFill>
                          <a:effectLst/>
                          <a:latin typeface="Times New Roman"/>
                        </a:rPr>
                      </a:br>
                      <a:r>
                        <a:rPr lang="tr-TR" sz="1400" b="1" i="0" u="none" strike="noStrike" dirty="0">
                          <a:solidFill>
                            <a:srgbClr val="000000"/>
                          </a:solidFill>
                          <a:effectLst/>
                          <a:latin typeface="Times New Roman"/>
                        </a:rPr>
                        <a:t>BÖLÜME AİT</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tr-TR"/>
                    </a:p>
                  </a:txBody>
                  <a:tcPr/>
                </a:tc>
                <a:tc hMerge="1">
                  <a:txBody>
                    <a:bodyPr/>
                    <a:lstStyle/>
                    <a:p>
                      <a:endParaRPr lang="tr-TR"/>
                    </a:p>
                  </a:txBody>
                  <a:tcPr/>
                </a:tc>
                <a:tc rowSpan="2">
                  <a:txBody>
                    <a:bodyPr/>
                    <a:lstStyle/>
                    <a:p>
                      <a:pPr algn="ctr" fontAlgn="ctr"/>
                      <a:r>
                        <a:rPr lang="tr-TR" sz="1400" b="1" i="0" u="none" strike="noStrike">
                          <a:solidFill>
                            <a:srgbClr val="000000"/>
                          </a:solidFill>
                          <a:effectLst/>
                          <a:latin typeface="Times New Roman"/>
                        </a:rPr>
                        <a:t>SONUÇ</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764202">
                <a:tc vMerge="1">
                  <a:txBody>
                    <a:bodyPr/>
                    <a:lstStyle/>
                    <a:p>
                      <a:endParaRPr lang="tr-TR"/>
                    </a:p>
                  </a:txBody>
                  <a:tcPr/>
                </a:tc>
                <a:tc>
                  <a:txBody>
                    <a:bodyPr/>
                    <a:lstStyle/>
                    <a:p>
                      <a:pPr algn="ctr" fontAlgn="ctr"/>
                      <a:r>
                        <a:rPr lang="tr-TR" sz="1400" b="1" i="0" u="none" strike="noStrike" dirty="0">
                          <a:solidFill>
                            <a:srgbClr val="000000"/>
                          </a:solidFill>
                          <a:effectLst/>
                          <a:latin typeface="Times New Roman"/>
                        </a:rPr>
                        <a:t>ÜNİVERSİTE/FAKÜLTE</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a:solidFill>
                            <a:srgbClr val="000000"/>
                          </a:solidFill>
                          <a:effectLst/>
                          <a:latin typeface="Times New Roman"/>
                        </a:rPr>
                        <a:t>BÖLÜM/PROGRAM</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a:solidFill>
                            <a:srgbClr val="000000"/>
                          </a:solidFill>
                          <a:effectLst/>
                          <a:latin typeface="Times New Roman"/>
                        </a:rPr>
                        <a:t>KAYIT YILI</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a:solidFill>
                            <a:srgbClr val="000000"/>
                          </a:solidFill>
                          <a:effectLst/>
                          <a:latin typeface="Times New Roman"/>
                        </a:rPr>
                        <a:t>SINIFI</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a:solidFill>
                            <a:srgbClr val="000000"/>
                          </a:solidFill>
                          <a:effectLst/>
                          <a:latin typeface="Times New Roman"/>
                        </a:rPr>
                        <a:t>GNO</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a:solidFill>
                            <a:srgbClr val="000000"/>
                          </a:solidFill>
                          <a:effectLst/>
                          <a:latin typeface="Times New Roman"/>
                        </a:rPr>
                        <a:t>BÖLÜM/PROGRAM</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a:solidFill>
                            <a:srgbClr val="000000"/>
                          </a:solidFill>
                          <a:effectLst/>
                          <a:latin typeface="Times New Roman"/>
                        </a:rPr>
                        <a:t>PUAN    TÜRÜ</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a:solidFill>
                            <a:srgbClr val="000000"/>
                          </a:solidFill>
                          <a:effectLst/>
                          <a:latin typeface="Times New Roman"/>
                        </a:rPr>
                        <a:t>İGÜ TABAN PUAN</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a:solidFill>
                            <a:srgbClr val="000000"/>
                          </a:solidFill>
                          <a:effectLst/>
                          <a:latin typeface="Times New Roman"/>
                        </a:rPr>
                        <a:t>ÖĞR.YER.PUANI</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vMerge="1">
                  <a:txBody>
                    <a:bodyPr/>
                    <a:lstStyle/>
                    <a:p>
                      <a:endParaRPr lang="tr-TR"/>
                    </a:p>
                  </a:txBody>
                  <a:tcPr/>
                </a:tc>
              </a:tr>
              <a:tr h="575358">
                <a:tc>
                  <a:txBody>
                    <a:bodyPr/>
                    <a:lstStyle/>
                    <a:p>
                      <a:pPr algn="ctr" fontAlgn="ctr"/>
                      <a:r>
                        <a:rPr lang="tr-TR" sz="1400" b="1" i="0" u="none" strike="noStrike">
                          <a:solidFill>
                            <a:srgbClr val="000000"/>
                          </a:solidFill>
                          <a:effectLst/>
                          <a:latin typeface="Times New Roman"/>
                        </a:rPr>
                        <a:t>Namık Kemal AZAK</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a:solidFill>
                            <a:srgbClr val="000000"/>
                          </a:solidFill>
                          <a:effectLst/>
                          <a:latin typeface="Times New Roman"/>
                        </a:rPr>
                        <a:t>…Üniversitesi</a:t>
                      </a:r>
                      <a:r>
                        <a:rPr lang="tr-TR" sz="1400" b="1" i="0" u="none" strike="noStrike" dirty="0" smtClean="0">
                          <a:solidFill>
                            <a:srgbClr val="000000"/>
                          </a:solidFill>
                          <a:effectLst/>
                          <a:latin typeface="Times New Roman"/>
                        </a:rPr>
                        <a:t>/ Fen-</a:t>
                      </a:r>
                      <a:r>
                        <a:rPr lang="tr-TR" sz="1400" b="1" i="0" u="none" strike="noStrike" dirty="0" err="1" smtClean="0">
                          <a:solidFill>
                            <a:srgbClr val="000000"/>
                          </a:solidFill>
                          <a:effectLst/>
                          <a:latin typeface="Times New Roman"/>
                        </a:rPr>
                        <a:t>Ed.Fak</a:t>
                      </a:r>
                      <a:endParaRPr lang="tr-TR" sz="1400" b="1" i="0" u="none" strike="noStrike" dirty="0">
                        <a:solidFill>
                          <a:srgbClr val="000000"/>
                        </a:solidFill>
                        <a:effectLst/>
                        <a:latin typeface="Times New Roman"/>
                      </a:endParaRP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a:solidFill>
                            <a:srgbClr val="000000"/>
                          </a:solidFill>
                          <a:effectLst/>
                          <a:latin typeface="Times New Roman"/>
                        </a:rPr>
                        <a:t>Tarih</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smtClean="0">
                          <a:solidFill>
                            <a:srgbClr val="000000"/>
                          </a:solidFill>
                          <a:effectLst/>
                          <a:latin typeface="Times New Roman"/>
                        </a:rPr>
                        <a:t>2015</a:t>
                      </a:r>
                      <a:endParaRPr lang="tr-TR" sz="1400" b="1" i="0" u="none" strike="noStrike" dirty="0">
                        <a:solidFill>
                          <a:srgbClr val="000000"/>
                        </a:solidFill>
                        <a:effectLst/>
                        <a:latin typeface="Times New Roman"/>
                      </a:endParaRP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a:solidFill>
                            <a:srgbClr val="000000"/>
                          </a:solidFill>
                          <a:effectLst/>
                          <a:latin typeface="Times New Roman"/>
                        </a:rPr>
                        <a:t>3</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a:solidFill>
                            <a:srgbClr val="000000"/>
                          </a:solidFill>
                          <a:effectLst/>
                          <a:latin typeface="Times New Roman"/>
                        </a:rPr>
                        <a:t>3.00</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a:solidFill>
                            <a:srgbClr val="000000"/>
                          </a:solidFill>
                          <a:effectLst/>
                          <a:latin typeface="Times New Roman"/>
                        </a:rPr>
                        <a:t>Psikoloji</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a:solidFill>
                            <a:srgbClr val="000000"/>
                          </a:solidFill>
                          <a:effectLst/>
                          <a:latin typeface="Times New Roman"/>
                        </a:rPr>
                        <a:t>TM-3</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a:solidFill>
                            <a:srgbClr val="000000"/>
                          </a:solidFill>
                          <a:effectLst/>
                          <a:latin typeface="Times New Roman"/>
                        </a:rPr>
                        <a:t>235,835</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a:solidFill>
                            <a:srgbClr val="000000"/>
                          </a:solidFill>
                          <a:effectLst/>
                          <a:latin typeface="Times New Roman"/>
                        </a:rPr>
                        <a:t>285.755</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200" b="1" i="0" u="none" strike="noStrike" dirty="0">
                          <a:solidFill>
                            <a:srgbClr val="000000"/>
                          </a:solidFill>
                          <a:effectLst/>
                          <a:latin typeface="Times New Roman"/>
                        </a:rPr>
                        <a:t>KABUL              EK MADDE-1</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86513">
                <a:tc>
                  <a:txBody>
                    <a:bodyPr/>
                    <a:lstStyle/>
                    <a:p>
                      <a:pPr algn="ctr" fontAlgn="ctr"/>
                      <a:r>
                        <a:rPr lang="tr-TR" sz="1400" b="1" i="0" u="none" strike="noStrike">
                          <a:solidFill>
                            <a:srgbClr val="000000"/>
                          </a:solidFill>
                          <a:effectLst/>
                          <a:latin typeface="Times New Roman"/>
                        </a:rPr>
                        <a:t>Namık Kemal AZAK</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a:solidFill>
                            <a:srgbClr val="000000"/>
                          </a:solidFill>
                          <a:effectLst/>
                          <a:latin typeface="Times New Roman"/>
                        </a:rPr>
                        <a:t>….Üniversitesi</a:t>
                      </a:r>
                      <a:r>
                        <a:rPr lang="tr-TR" sz="1400" b="1" i="0" u="none" strike="noStrike" dirty="0" smtClean="0">
                          <a:solidFill>
                            <a:srgbClr val="000000"/>
                          </a:solidFill>
                          <a:effectLst/>
                          <a:latin typeface="Times New Roman"/>
                        </a:rPr>
                        <a:t>/ Mimarlık </a:t>
                      </a:r>
                      <a:r>
                        <a:rPr lang="tr-TR" sz="1400" b="1" i="0" u="none" strike="noStrike" dirty="0">
                          <a:solidFill>
                            <a:srgbClr val="000000"/>
                          </a:solidFill>
                          <a:effectLst/>
                          <a:latin typeface="Times New Roman"/>
                        </a:rPr>
                        <a:t>Fak.</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a:solidFill>
                            <a:srgbClr val="000000"/>
                          </a:solidFill>
                          <a:effectLst/>
                          <a:latin typeface="Times New Roman"/>
                        </a:rPr>
                        <a:t>Mimarlık</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a:solidFill>
                            <a:srgbClr val="000000"/>
                          </a:solidFill>
                          <a:effectLst/>
                          <a:latin typeface="Times New Roman"/>
                        </a:rPr>
                        <a:t>2017</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a:solidFill>
                            <a:srgbClr val="000000"/>
                          </a:solidFill>
                          <a:effectLst/>
                          <a:latin typeface="Times New Roman"/>
                        </a:rPr>
                        <a:t>2</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a:solidFill>
                            <a:srgbClr val="000000"/>
                          </a:solidFill>
                          <a:effectLst/>
                          <a:latin typeface="Times New Roman"/>
                        </a:rPr>
                        <a:t>3.00</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a:solidFill>
                            <a:srgbClr val="000000"/>
                          </a:solidFill>
                          <a:effectLst/>
                          <a:latin typeface="Times New Roman"/>
                        </a:rPr>
                        <a:t>Mimarlık</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a:solidFill>
                            <a:srgbClr val="000000"/>
                          </a:solidFill>
                          <a:effectLst/>
                          <a:latin typeface="Times New Roman"/>
                        </a:rPr>
                        <a:t>MF-4</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a:solidFill>
                            <a:srgbClr val="000000"/>
                          </a:solidFill>
                          <a:effectLst/>
                          <a:latin typeface="Times New Roman"/>
                        </a:rPr>
                        <a:t>263.884</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a:solidFill>
                            <a:srgbClr val="000000"/>
                          </a:solidFill>
                          <a:effectLst/>
                          <a:latin typeface="Times New Roman"/>
                        </a:rPr>
                        <a:t>325.562</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a:solidFill>
                            <a:srgbClr val="000000"/>
                          </a:solidFill>
                          <a:effectLst/>
                          <a:latin typeface="Times New Roman"/>
                        </a:rPr>
                        <a:t>KABUL             </a:t>
                      </a:r>
                      <a:r>
                        <a:rPr lang="tr-TR" sz="1400" b="1" i="0" u="none" strike="noStrike" dirty="0" smtClean="0">
                          <a:solidFill>
                            <a:srgbClr val="000000"/>
                          </a:solidFill>
                          <a:effectLst/>
                          <a:latin typeface="Times New Roman"/>
                        </a:rPr>
                        <a:t>11/2</a:t>
                      </a:r>
                    </a:p>
                    <a:p>
                      <a:pPr algn="ctr" fontAlgn="ctr"/>
                      <a:endParaRPr lang="tr-TR" sz="1400" b="1" i="0" u="none" strike="noStrike" dirty="0">
                        <a:solidFill>
                          <a:srgbClr val="000000"/>
                        </a:solidFill>
                        <a:effectLst/>
                        <a:latin typeface="Times New Roman"/>
                      </a:endParaRP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575358">
                <a:tc>
                  <a:txBody>
                    <a:bodyPr/>
                    <a:lstStyle/>
                    <a:p>
                      <a:pPr algn="ctr" fontAlgn="ctr"/>
                      <a:r>
                        <a:rPr lang="tr-TR" sz="1400" b="1" i="0" u="none" strike="noStrike">
                          <a:solidFill>
                            <a:srgbClr val="000000"/>
                          </a:solidFill>
                          <a:effectLst/>
                          <a:latin typeface="Times New Roman"/>
                        </a:rPr>
                        <a:t>Namık Kemal AZAK</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a:solidFill>
                            <a:srgbClr val="000000"/>
                          </a:solidFill>
                          <a:effectLst/>
                          <a:latin typeface="Times New Roman"/>
                        </a:rPr>
                        <a:t>Doğu </a:t>
                      </a:r>
                      <a:r>
                        <a:rPr lang="tr-TR" sz="1400" b="1" i="0" u="none" strike="noStrike" dirty="0" smtClean="0">
                          <a:solidFill>
                            <a:srgbClr val="000000"/>
                          </a:solidFill>
                          <a:effectLst/>
                          <a:latin typeface="Times New Roman"/>
                        </a:rPr>
                        <a:t>Akdeniz Üniversitesi/</a:t>
                      </a:r>
                    </a:p>
                    <a:p>
                      <a:pPr algn="ctr" fontAlgn="ctr"/>
                      <a:r>
                        <a:rPr lang="tr-TR" sz="1400" b="1" i="0" u="none" strike="noStrike" dirty="0" smtClean="0">
                          <a:solidFill>
                            <a:srgbClr val="000000"/>
                          </a:solidFill>
                          <a:effectLst/>
                          <a:latin typeface="Times New Roman"/>
                        </a:rPr>
                        <a:t>İİBF</a:t>
                      </a:r>
                      <a:endParaRPr lang="tr-TR" sz="1400" b="1" i="0" u="none" strike="noStrike" dirty="0">
                        <a:solidFill>
                          <a:srgbClr val="000000"/>
                        </a:solidFill>
                        <a:effectLst/>
                        <a:latin typeface="Times New Roman"/>
                      </a:endParaRP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a:solidFill>
                            <a:srgbClr val="000000"/>
                          </a:solidFill>
                          <a:effectLst/>
                          <a:latin typeface="Times New Roman"/>
                        </a:rPr>
                        <a:t>Uluslararası İlişkiler</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smtClean="0">
                          <a:solidFill>
                            <a:srgbClr val="000000"/>
                          </a:solidFill>
                          <a:effectLst/>
                          <a:latin typeface="Times New Roman"/>
                        </a:rPr>
                        <a:t>2016</a:t>
                      </a:r>
                      <a:endParaRPr lang="tr-TR" sz="1400" b="1" i="0" u="none" strike="noStrike" dirty="0">
                        <a:solidFill>
                          <a:srgbClr val="000000"/>
                        </a:solidFill>
                        <a:effectLst/>
                        <a:latin typeface="Times New Roman"/>
                      </a:endParaRP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a:solidFill>
                            <a:srgbClr val="000000"/>
                          </a:solidFill>
                          <a:effectLst/>
                          <a:latin typeface="Times New Roman"/>
                        </a:rPr>
                        <a:t>3</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a:solidFill>
                            <a:srgbClr val="000000"/>
                          </a:solidFill>
                          <a:effectLst/>
                          <a:latin typeface="Times New Roman"/>
                        </a:rPr>
                        <a:t>3.00</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a:solidFill>
                            <a:srgbClr val="000000"/>
                          </a:solidFill>
                          <a:effectLst/>
                          <a:latin typeface="Times New Roman"/>
                        </a:rPr>
                        <a:t>Uluslararası ilişkiler</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a:solidFill>
                            <a:srgbClr val="000000"/>
                          </a:solidFill>
                          <a:effectLst/>
                          <a:latin typeface="Times New Roman"/>
                        </a:rPr>
                        <a:t>TM-3</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a:solidFill>
                            <a:srgbClr val="000000"/>
                          </a:solidFill>
                          <a:effectLst/>
                          <a:latin typeface="Times New Roman"/>
                        </a:rPr>
                        <a:t>207.894</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a:solidFill>
                            <a:srgbClr val="000000"/>
                          </a:solidFill>
                          <a:effectLst/>
                          <a:latin typeface="Times New Roman"/>
                        </a:rPr>
                        <a:t>323.445</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a:solidFill>
                            <a:srgbClr val="000000"/>
                          </a:solidFill>
                          <a:effectLst/>
                          <a:latin typeface="Times New Roman"/>
                        </a:rPr>
                        <a:t>KABUL            14/2      </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53017">
                <a:tc>
                  <a:txBody>
                    <a:bodyPr/>
                    <a:lstStyle/>
                    <a:p>
                      <a:pPr algn="ctr" fontAlgn="ctr"/>
                      <a:r>
                        <a:rPr lang="tr-TR" sz="1400" b="1" i="0" u="none" strike="noStrike" dirty="0" smtClean="0">
                          <a:solidFill>
                            <a:srgbClr val="000000"/>
                          </a:solidFill>
                          <a:effectLst/>
                          <a:latin typeface="Times New Roman"/>
                        </a:rPr>
                        <a:t>Namık Kemal AZAK</a:t>
                      </a:r>
                      <a:r>
                        <a:rPr lang="tr-TR" sz="1400" b="1" i="0" u="none" strike="noStrike" dirty="0">
                          <a:solidFill>
                            <a:srgbClr val="000000"/>
                          </a:solidFill>
                          <a:effectLst/>
                          <a:latin typeface="Times New Roman"/>
                        </a:rPr>
                        <a:t> </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smtClean="0">
                          <a:solidFill>
                            <a:srgbClr val="000000"/>
                          </a:solidFill>
                          <a:effectLst/>
                          <a:latin typeface="Times New Roman"/>
                        </a:rPr>
                        <a:t>….</a:t>
                      </a:r>
                      <a:r>
                        <a:rPr lang="tr-TR" sz="1400" b="1" i="0" u="none" strike="noStrike" dirty="0" err="1" smtClean="0">
                          <a:solidFill>
                            <a:srgbClr val="000000"/>
                          </a:solidFill>
                          <a:effectLst/>
                          <a:latin typeface="Times New Roman"/>
                        </a:rPr>
                        <a:t>Ünv</a:t>
                      </a:r>
                      <a:r>
                        <a:rPr lang="tr-TR" sz="1400" b="1" i="0" u="none" strike="noStrike" dirty="0" smtClean="0">
                          <a:solidFill>
                            <a:srgbClr val="000000"/>
                          </a:solidFill>
                          <a:effectLst/>
                          <a:latin typeface="Times New Roman"/>
                        </a:rPr>
                        <a:t>. </a:t>
                      </a:r>
                      <a:r>
                        <a:rPr lang="tr-TR" sz="1400" b="1" i="0" u="none" strike="noStrike" dirty="0" err="1" smtClean="0">
                          <a:solidFill>
                            <a:srgbClr val="000000"/>
                          </a:solidFill>
                          <a:effectLst/>
                          <a:latin typeface="Times New Roman"/>
                        </a:rPr>
                        <a:t>Müh.Fak</a:t>
                      </a:r>
                      <a:r>
                        <a:rPr lang="tr-TR" sz="1400" b="1" i="0" u="none" strike="noStrike" dirty="0">
                          <a:solidFill>
                            <a:srgbClr val="000000"/>
                          </a:solidFill>
                          <a:effectLst/>
                          <a:latin typeface="Times New Roman"/>
                        </a:rPr>
                        <a:t> </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smtClean="0">
                          <a:solidFill>
                            <a:srgbClr val="000000"/>
                          </a:solidFill>
                          <a:effectLst/>
                          <a:latin typeface="Times New Roman"/>
                        </a:rPr>
                        <a:t>İnşaat </a:t>
                      </a:r>
                      <a:r>
                        <a:rPr lang="tr-TR" sz="1400" b="1" i="0" u="none" strike="noStrike" dirty="0" err="1" smtClean="0">
                          <a:solidFill>
                            <a:srgbClr val="000000"/>
                          </a:solidFill>
                          <a:effectLst/>
                          <a:latin typeface="Times New Roman"/>
                        </a:rPr>
                        <a:t>Müh</a:t>
                      </a:r>
                      <a:r>
                        <a:rPr lang="tr-TR" sz="1400" b="1" i="0" u="none" strike="noStrike" dirty="0">
                          <a:solidFill>
                            <a:srgbClr val="000000"/>
                          </a:solidFill>
                          <a:effectLst/>
                          <a:latin typeface="Times New Roman"/>
                        </a:rPr>
                        <a:t> </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smtClean="0">
                          <a:solidFill>
                            <a:srgbClr val="000000"/>
                          </a:solidFill>
                          <a:effectLst/>
                          <a:latin typeface="Times New Roman"/>
                        </a:rPr>
                        <a:t>2017</a:t>
                      </a:r>
                      <a:r>
                        <a:rPr lang="tr-TR" sz="1400" b="1" i="0" u="none" strike="noStrike" dirty="0">
                          <a:solidFill>
                            <a:srgbClr val="000000"/>
                          </a:solidFill>
                          <a:effectLst/>
                          <a:latin typeface="Times New Roman"/>
                        </a:rPr>
                        <a:t> </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a:solidFill>
                            <a:srgbClr val="000000"/>
                          </a:solidFill>
                          <a:effectLst/>
                          <a:latin typeface="Times New Roman"/>
                        </a:rPr>
                        <a:t> </a:t>
                      </a:r>
                      <a:r>
                        <a:rPr lang="tr-TR" sz="1400" b="1" i="0" u="none" strike="noStrike" dirty="0" smtClean="0">
                          <a:solidFill>
                            <a:srgbClr val="000000"/>
                          </a:solidFill>
                          <a:effectLst/>
                          <a:latin typeface="Times New Roman"/>
                        </a:rPr>
                        <a:t>2</a:t>
                      </a:r>
                      <a:endParaRPr lang="tr-TR" sz="1400" b="1" i="0" u="none" strike="noStrike" dirty="0">
                        <a:solidFill>
                          <a:srgbClr val="000000"/>
                        </a:solidFill>
                        <a:effectLst/>
                        <a:latin typeface="Times New Roman"/>
                      </a:endParaRP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smtClean="0">
                          <a:solidFill>
                            <a:srgbClr val="000000"/>
                          </a:solidFill>
                          <a:effectLst/>
                          <a:latin typeface="Times New Roman"/>
                        </a:rPr>
                        <a:t>1.50</a:t>
                      </a:r>
                      <a:r>
                        <a:rPr lang="tr-TR" sz="1400" b="1" i="0" u="none" strike="noStrike" dirty="0">
                          <a:solidFill>
                            <a:srgbClr val="000000"/>
                          </a:solidFill>
                          <a:effectLst/>
                          <a:latin typeface="Times New Roman"/>
                        </a:rPr>
                        <a:t> </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smtClean="0">
                          <a:solidFill>
                            <a:srgbClr val="000000"/>
                          </a:solidFill>
                          <a:effectLst/>
                          <a:latin typeface="Times New Roman"/>
                        </a:rPr>
                        <a:t>İnşaat </a:t>
                      </a:r>
                      <a:r>
                        <a:rPr lang="tr-TR" sz="1400" b="1" i="0" u="none" strike="noStrike" dirty="0" err="1" smtClean="0">
                          <a:solidFill>
                            <a:srgbClr val="000000"/>
                          </a:solidFill>
                          <a:effectLst/>
                          <a:latin typeface="Times New Roman"/>
                        </a:rPr>
                        <a:t>Müh</a:t>
                      </a:r>
                      <a:r>
                        <a:rPr lang="tr-TR" sz="1400" b="1" i="0" u="none" strike="noStrike" dirty="0">
                          <a:solidFill>
                            <a:srgbClr val="000000"/>
                          </a:solidFill>
                          <a:effectLst/>
                          <a:latin typeface="Times New Roman"/>
                        </a:rPr>
                        <a:t> </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smtClean="0">
                          <a:solidFill>
                            <a:srgbClr val="000000"/>
                          </a:solidFill>
                          <a:effectLst/>
                          <a:latin typeface="Times New Roman"/>
                        </a:rPr>
                        <a:t>MF-4</a:t>
                      </a:r>
                      <a:r>
                        <a:rPr lang="tr-TR" sz="1400" b="1" i="0" u="none" strike="noStrike" dirty="0">
                          <a:solidFill>
                            <a:srgbClr val="000000"/>
                          </a:solidFill>
                          <a:effectLst/>
                          <a:latin typeface="Times New Roman"/>
                        </a:rPr>
                        <a:t> </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smtClean="0">
                          <a:solidFill>
                            <a:srgbClr val="000000"/>
                          </a:solidFill>
                          <a:effectLst/>
                          <a:latin typeface="Times New Roman"/>
                        </a:rPr>
                        <a:t>245.050</a:t>
                      </a:r>
                      <a:r>
                        <a:rPr lang="tr-TR" sz="1400" b="1" i="0" u="none" strike="noStrike" dirty="0">
                          <a:solidFill>
                            <a:srgbClr val="000000"/>
                          </a:solidFill>
                          <a:effectLst/>
                          <a:latin typeface="Times New Roman"/>
                        </a:rPr>
                        <a:t> </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smtClean="0">
                          <a:solidFill>
                            <a:srgbClr val="000000"/>
                          </a:solidFill>
                          <a:effectLst/>
                          <a:latin typeface="Times New Roman"/>
                        </a:rPr>
                        <a:t>265.550</a:t>
                      </a:r>
                      <a:r>
                        <a:rPr lang="tr-TR" sz="1400" b="1" i="0" u="none" strike="noStrike" dirty="0">
                          <a:solidFill>
                            <a:srgbClr val="000000"/>
                          </a:solidFill>
                          <a:effectLst/>
                          <a:latin typeface="Times New Roman"/>
                        </a:rPr>
                        <a:t> </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smtClean="0">
                          <a:solidFill>
                            <a:srgbClr val="000000"/>
                          </a:solidFill>
                          <a:effectLst/>
                          <a:latin typeface="Times New Roman"/>
                        </a:rPr>
                        <a:t>KABUL  11/3</a:t>
                      </a:r>
                    </a:p>
                    <a:p>
                      <a:pPr algn="ctr" fontAlgn="ctr"/>
                      <a:endParaRPr lang="tr-TR" sz="1400" b="1" i="0" u="none" strike="noStrike" dirty="0">
                        <a:solidFill>
                          <a:srgbClr val="000000"/>
                        </a:solidFill>
                        <a:effectLst/>
                        <a:latin typeface="Times New Roman"/>
                      </a:endParaRP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53017">
                <a:tc>
                  <a:txBody>
                    <a:bodyPr/>
                    <a:lstStyle/>
                    <a:p>
                      <a:pPr algn="ctr" fontAlgn="ctr"/>
                      <a:r>
                        <a:rPr lang="tr-TR" sz="1400" b="1" i="0" u="none" strike="noStrike" dirty="0" smtClean="0">
                          <a:solidFill>
                            <a:srgbClr val="000000"/>
                          </a:solidFill>
                          <a:effectLst/>
                          <a:latin typeface="Times New Roman"/>
                        </a:rPr>
                        <a:t>Namık Kemal AZAK </a:t>
                      </a:r>
                      <a:endParaRPr lang="tr-TR" sz="1400" b="1" i="0" u="none" strike="noStrike" dirty="0">
                        <a:solidFill>
                          <a:srgbClr val="000000"/>
                        </a:solidFill>
                        <a:effectLst/>
                        <a:latin typeface="Times New Roman"/>
                      </a:endParaRP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smtClean="0">
                          <a:solidFill>
                            <a:srgbClr val="000000"/>
                          </a:solidFill>
                          <a:effectLst/>
                          <a:latin typeface="Times New Roman"/>
                        </a:rPr>
                        <a:t>…..</a:t>
                      </a:r>
                      <a:r>
                        <a:rPr lang="tr-TR" sz="1400" b="1" i="0" u="none" strike="noStrike" dirty="0" err="1" smtClean="0">
                          <a:solidFill>
                            <a:srgbClr val="000000"/>
                          </a:solidFill>
                          <a:effectLst/>
                          <a:latin typeface="Times New Roman"/>
                        </a:rPr>
                        <a:t>Ünv</a:t>
                      </a:r>
                      <a:r>
                        <a:rPr lang="tr-TR" sz="1400" b="1" i="0" u="none" strike="noStrike" dirty="0" smtClean="0">
                          <a:solidFill>
                            <a:srgbClr val="000000"/>
                          </a:solidFill>
                          <a:effectLst/>
                          <a:latin typeface="Times New Roman"/>
                        </a:rPr>
                        <a:t>. Spor</a:t>
                      </a:r>
                      <a:r>
                        <a:rPr lang="tr-TR" sz="1400" b="1" i="0" u="none" strike="noStrike" baseline="0" dirty="0" smtClean="0">
                          <a:solidFill>
                            <a:srgbClr val="000000"/>
                          </a:solidFill>
                          <a:effectLst/>
                          <a:latin typeface="Times New Roman"/>
                        </a:rPr>
                        <a:t> </a:t>
                      </a:r>
                      <a:r>
                        <a:rPr lang="tr-TR" sz="1400" b="1" i="0" u="none" strike="noStrike" baseline="0" dirty="0" err="1" smtClean="0">
                          <a:solidFill>
                            <a:srgbClr val="000000"/>
                          </a:solidFill>
                          <a:effectLst/>
                          <a:latin typeface="Times New Roman"/>
                        </a:rPr>
                        <a:t>Bil.Fak</a:t>
                      </a:r>
                      <a:r>
                        <a:rPr lang="tr-TR" sz="1400" b="1" i="0" u="none" strike="noStrike" dirty="0">
                          <a:solidFill>
                            <a:srgbClr val="000000"/>
                          </a:solidFill>
                          <a:effectLst/>
                          <a:latin typeface="Times New Roman"/>
                        </a:rPr>
                        <a:t> </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smtClean="0">
                          <a:solidFill>
                            <a:srgbClr val="000000"/>
                          </a:solidFill>
                          <a:effectLst/>
                          <a:latin typeface="Times New Roman"/>
                        </a:rPr>
                        <a:t>Spor </a:t>
                      </a:r>
                      <a:r>
                        <a:rPr lang="tr-TR" sz="1400" b="1" i="0" u="none" strike="noStrike" dirty="0" err="1" smtClean="0">
                          <a:solidFill>
                            <a:srgbClr val="000000"/>
                          </a:solidFill>
                          <a:effectLst/>
                          <a:latin typeface="Times New Roman"/>
                        </a:rPr>
                        <a:t>Yönt</a:t>
                      </a:r>
                      <a:r>
                        <a:rPr lang="tr-TR" sz="1400" b="1" i="0" u="none" strike="noStrike" dirty="0" smtClean="0">
                          <a:solidFill>
                            <a:srgbClr val="000000"/>
                          </a:solidFill>
                          <a:effectLst/>
                          <a:latin typeface="Times New Roman"/>
                        </a:rPr>
                        <a:t>.</a:t>
                      </a:r>
                      <a:r>
                        <a:rPr lang="tr-TR" sz="1400" b="1" i="0" u="none" strike="noStrike" dirty="0">
                          <a:solidFill>
                            <a:srgbClr val="000000"/>
                          </a:solidFill>
                          <a:effectLst/>
                          <a:latin typeface="Times New Roman"/>
                        </a:rPr>
                        <a:t> </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smtClean="0">
                          <a:solidFill>
                            <a:srgbClr val="000000"/>
                          </a:solidFill>
                          <a:effectLst/>
                          <a:latin typeface="Times New Roman"/>
                        </a:rPr>
                        <a:t>2017</a:t>
                      </a:r>
                      <a:r>
                        <a:rPr lang="tr-TR" sz="1400" b="1" i="0" u="none" strike="noStrike" dirty="0">
                          <a:solidFill>
                            <a:srgbClr val="000000"/>
                          </a:solidFill>
                          <a:effectLst/>
                          <a:latin typeface="Times New Roman"/>
                        </a:rPr>
                        <a:t> </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smtClean="0">
                          <a:solidFill>
                            <a:srgbClr val="000000"/>
                          </a:solidFill>
                          <a:effectLst/>
                          <a:latin typeface="Times New Roman"/>
                        </a:rPr>
                        <a:t>2</a:t>
                      </a:r>
                      <a:r>
                        <a:rPr lang="tr-TR" sz="1400" b="1" i="0" u="none" strike="noStrike" dirty="0">
                          <a:solidFill>
                            <a:srgbClr val="000000"/>
                          </a:solidFill>
                          <a:effectLst/>
                          <a:latin typeface="Times New Roman"/>
                        </a:rPr>
                        <a:t> </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smtClean="0">
                          <a:solidFill>
                            <a:srgbClr val="000000"/>
                          </a:solidFill>
                          <a:effectLst/>
                          <a:latin typeface="Times New Roman"/>
                        </a:rPr>
                        <a:t>2.29</a:t>
                      </a:r>
                      <a:r>
                        <a:rPr lang="tr-TR" sz="1400" b="1" i="0" u="none" strike="noStrike" dirty="0">
                          <a:solidFill>
                            <a:srgbClr val="000000"/>
                          </a:solidFill>
                          <a:effectLst/>
                          <a:latin typeface="Times New Roman"/>
                        </a:rPr>
                        <a:t> </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smtClean="0">
                          <a:solidFill>
                            <a:srgbClr val="000000"/>
                          </a:solidFill>
                          <a:effectLst/>
                          <a:latin typeface="Times New Roman"/>
                        </a:rPr>
                        <a:t>Spor </a:t>
                      </a:r>
                      <a:r>
                        <a:rPr lang="tr-TR" sz="1400" b="1" i="0" u="none" strike="noStrike" dirty="0" err="1" smtClean="0">
                          <a:solidFill>
                            <a:srgbClr val="000000"/>
                          </a:solidFill>
                          <a:effectLst/>
                          <a:latin typeface="Times New Roman"/>
                        </a:rPr>
                        <a:t>Yönt</a:t>
                      </a:r>
                      <a:r>
                        <a:rPr lang="tr-TR" sz="1400" b="1" i="0" u="none" strike="noStrike" dirty="0">
                          <a:solidFill>
                            <a:srgbClr val="000000"/>
                          </a:solidFill>
                          <a:effectLst/>
                          <a:latin typeface="Times New Roman"/>
                        </a:rPr>
                        <a:t> </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smtClean="0">
                          <a:solidFill>
                            <a:srgbClr val="000000"/>
                          </a:solidFill>
                          <a:effectLst/>
                          <a:latin typeface="Times New Roman"/>
                        </a:rPr>
                        <a:t>Özel Yet.</a:t>
                      </a:r>
                      <a:r>
                        <a:rPr lang="tr-TR" sz="1400" b="1" i="0" u="none" strike="noStrike" dirty="0">
                          <a:solidFill>
                            <a:srgbClr val="000000"/>
                          </a:solidFill>
                          <a:effectLst/>
                          <a:latin typeface="Times New Roman"/>
                        </a:rPr>
                        <a:t> </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smtClean="0">
                          <a:solidFill>
                            <a:srgbClr val="000000"/>
                          </a:solidFill>
                          <a:effectLst/>
                          <a:latin typeface="Times New Roman"/>
                        </a:rPr>
                        <a:t>….</a:t>
                      </a:r>
                      <a:r>
                        <a:rPr lang="tr-TR" sz="1400" b="1" i="0" u="none" strike="noStrike" dirty="0">
                          <a:solidFill>
                            <a:srgbClr val="000000"/>
                          </a:solidFill>
                          <a:effectLst/>
                          <a:latin typeface="Times New Roman"/>
                        </a:rPr>
                        <a:t> </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smtClean="0">
                          <a:solidFill>
                            <a:srgbClr val="000000"/>
                          </a:solidFill>
                          <a:effectLst/>
                          <a:latin typeface="Times New Roman"/>
                        </a:rPr>
                        <a:t>ÖSYS 180.000</a:t>
                      </a:r>
                      <a:r>
                        <a:rPr lang="tr-TR" sz="1400" b="1" i="0" u="none" strike="noStrike" dirty="0">
                          <a:solidFill>
                            <a:srgbClr val="000000"/>
                          </a:solidFill>
                          <a:effectLst/>
                          <a:latin typeface="Times New Roman"/>
                        </a:rPr>
                        <a:t> </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tr-TR" sz="1400" b="1" i="0" u="none" strike="noStrike" dirty="0" smtClean="0">
                          <a:solidFill>
                            <a:srgbClr val="000000"/>
                          </a:solidFill>
                          <a:effectLst/>
                          <a:latin typeface="Times New Roman"/>
                        </a:rPr>
                        <a:t>KABUL 11/2</a:t>
                      </a:r>
                      <a:r>
                        <a:rPr lang="tr-TR" sz="1400" b="1" i="0" u="none" strike="noStrike" dirty="0">
                          <a:solidFill>
                            <a:srgbClr val="000000"/>
                          </a:solidFill>
                          <a:effectLst/>
                          <a:latin typeface="Times New Roman"/>
                        </a:rPr>
                        <a:t> </a:t>
                      </a:r>
                    </a:p>
                  </a:txBody>
                  <a:tcPr marL="7834" marR="7834" marT="7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pic>
        <p:nvPicPr>
          <p:cNvPr id="5" name="Resim 4"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1466850" cy="638175"/>
          </a:xfrm>
          <a:prstGeom prst="rect">
            <a:avLst/>
          </a:prstGeom>
          <a:noFill/>
          <a:ln>
            <a:noFill/>
          </a:ln>
        </p:spPr>
      </p:pic>
    </p:spTree>
    <p:extLst>
      <p:ext uri="{BB962C8B-B14F-4D97-AF65-F5344CB8AC3E}">
        <p14:creationId xmlns:p14="http://schemas.microsoft.com/office/powerpoint/2010/main" val="1668715242"/>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3429001"/>
            <a:ext cx="7704856" cy="3631763"/>
          </a:xfrm>
          <a:prstGeom prst="rect">
            <a:avLst/>
          </a:prstGeom>
        </p:spPr>
        <p:txBody>
          <a:bodyPr wrap="square">
            <a:spAutoFit/>
          </a:bodyPr>
          <a:lstStyle/>
          <a:p>
            <a:pPr algn="just"/>
            <a:r>
              <a:rPr lang="tr-TR" sz="2000" b="1" dirty="0" smtClean="0"/>
              <a:t>Öğrenci, </a:t>
            </a:r>
            <a:r>
              <a:rPr lang="tr-TR" sz="2000" b="1" dirty="0"/>
              <a:t>Dekanlığa/Müdürlüğe hangi derslerden muafiyet talep ettiğine </a:t>
            </a:r>
            <a:r>
              <a:rPr lang="tr-TR" sz="2000" b="1" dirty="0" smtClean="0"/>
              <a:t>dair </a:t>
            </a:r>
            <a:r>
              <a:rPr lang="tr-TR" sz="2000" b="1" dirty="0"/>
              <a:t>bir dilekçe ile önceki yükseköğretim kurumu tarafından onaylanmış transkript ve ders içeriklerini teslim etmek zorundadır</a:t>
            </a:r>
            <a:r>
              <a:rPr lang="tr-TR" sz="2000" b="1" dirty="0" smtClean="0"/>
              <a:t>.</a:t>
            </a:r>
            <a:r>
              <a:rPr lang="tr-TR" sz="2000" dirty="0"/>
              <a:t> </a:t>
            </a:r>
            <a:r>
              <a:rPr lang="tr-TR" sz="2000" b="1" dirty="0" smtClean="0"/>
              <a:t>Enstitü/Fakülte/Yüksekokul/</a:t>
            </a:r>
            <a:r>
              <a:rPr lang="tr-TR" sz="2000" b="1" dirty="0" err="1" smtClean="0"/>
              <a:t>MeslekYüksekokulu,Bölüm</a:t>
            </a:r>
            <a:r>
              <a:rPr lang="tr-TR" sz="2000" b="1" dirty="0" smtClean="0"/>
              <a:t>/Program/Anabilim </a:t>
            </a:r>
            <a:r>
              <a:rPr lang="tr-TR" sz="2000" b="1" dirty="0"/>
              <a:t>Dalı Muafiyet ve İntibak Komisyonu, yapılan başvuruları 5(beş) iş günü içerisinde değerlendirir.</a:t>
            </a:r>
          </a:p>
          <a:p>
            <a:r>
              <a:rPr lang="tr-TR" sz="2000" dirty="0" smtClean="0"/>
              <a:t>                    </a:t>
            </a:r>
            <a:endParaRPr lang="tr-TR" sz="2000" b="1" dirty="0" smtClean="0"/>
          </a:p>
          <a:p>
            <a:endParaRPr lang="tr-TR" b="1" dirty="0" smtClean="0">
              <a:solidFill>
                <a:srgbClr val="C00000"/>
              </a:solidFill>
            </a:endParaRPr>
          </a:p>
          <a:p>
            <a:pPr algn="just"/>
            <a:r>
              <a:rPr lang="tr-TR" b="1" dirty="0">
                <a:solidFill>
                  <a:srgbClr val="C00000"/>
                </a:solidFill>
              </a:rPr>
              <a:t> </a:t>
            </a:r>
            <a:r>
              <a:rPr lang="tr-TR" b="1" dirty="0" smtClean="0">
                <a:solidFill>
                  <a:srgbClr val="C00000"/>
                </a:solidFill>
              </a:rPr>
              <a:t>            </a:t>
            </a:r>
            <a:r>
              <a:rPr lang="tr-TR" b="1" dirty="0" smtClean="0">
                <a:solidFill>
                  <a:srgbClr val="002060"/>
                </a:solidFill>
              </a:rPr>
              <a:t>                </a:t>
            </a:r>
          </a:p>
          <a:p>
            <a:endParaRPr lang="tr-TR" b="1" dirty="0" smtClean="0">
              <a:solidFill>
                <a:srgbClr val="002060"/>
              </a:solidFill>
            </a:endParaRPr>
          </a:p>
          <a:p>
            <a:r>
              <a:rPr lang="tr-TR" dirty="0" smtClean="0"/>
              <a:t>     </a:t>
            </a:r>
          </a:p>
          <a:p>
            <a:endParaRPr lang="tr-TR" b="1" dirty="0">
              <a:solidFill>
                <a:srgbClr val="002060"/>
              </a:solidFill>
            </a:endParaRPr>
          </a:p>
        </p:txBody>
      </p:sp>
      <p:sp>
        <p:nvSpPr>
          <p:cNvPr id="3" name="Unvan 1"/>
          <p:cNvSpPr txBox="1">
            <a:spLocks/>
          </p:cNvSpPr>
          <p:nvPr/>
        </p:nvSpPr>
        <p:spPr>
          <a:xfrm>
            <a:off x="-252536" y="548680"/>
            <a:ext cx="9144000" cy="100667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20000"/>
              </a:lnSpc>
            </a:pPr>
            <a:r>
              <a:rPr lang="tr-TR" sz="2800" dirty="0" smtClean="0">
                <a:solidFill>
                  <a:srgbClr val="C00000"/>
                </a:solidFill>
                <a:latin typeface="Calibri" panose="020F0502020204030204" pitchFamily="34" charset="0"/>
                <a:cs typeface="Calibri" panose="020F0502020204030204" pitchFamily="34" charset="0"/>
              </a:rPr>
              <a:t>MUAFİYET VE İNTİBAK</a:t>
            </a:r>
            <a:r>
              <a:rPr lang="tr-TR" sz="1600" dirty="0" smtClean="0">
                <a:solidFill>
                  <a:srgbClr val="C00000"/>
                </a:solidFill>
                <a:latin typeface="Impact" panose="020B0806030902050204" pitchFamily="34" charset="0"/>
              </a:rPr>
              <a:t/>
            </a:r>
            <a:br>
              <a:rPr lang="tr-TR" sz="1600" dirty="0" smtClean="0">
                <a:solidFill>
                  <a:srgbClr val="C00000"/>
                </a:solidFill>
                <a:latin typeface="Impact" panose="020B0806030902050204" pitchFamily="34" charset="0"/>
              </a:rPr>
            </a:br>
            <a:r>
              <a:rPr lang="tr-TR" sz="1600" dirty="0" smtClean="0">
                <a:solidFill>
                  <a:srgbClr val="C00000"/>
                </a:solidFill>
                <a:latin typeface="Impact" panose="020B0806030902050204" pitchFamily="34" charset="0"/>
              </a:rPr>
              <a:t/>
            </a:r>
            <a:br>
              <a:rPr lang="tr-TR" sz="1600" dirty="0" smtClean="0">
                <a:solidFill>
                  <a:srgbClr val="C00000"/>
                </a:solidFill>
                <a:latin typeface="Impact" panose="020B0806030902050204" pitchFamily="34" charset="0"/>
              </a:rPr>
            </a:br>
            <a:r>
              <a:rPr lang="tr-TR" sz="400" dirty="0" smtClean="0">
                <a:latin typeface="Impact" panose="020B0806030902050204" pitchFamily="34" charset="0"/>
              </a:rPr>
              <a:t>                                                   </a:t>
            </a:r>
            <a:r>
              <a:rPr lang="en-US" sz="400" dirty="0" smtClean="0">
                <a:latin typeface="Impact" panose="020B0806030902050204" pitchFamily="34" charset="0"/>
              </a:rPr>
              <a:t>     </a:t>
            </a:r>
            <a:r>
              <a:rPr lang="tr-TR" sz="400" dirty="0" smtClean="0">
                <a:latin typeface="Arial Black" panose="020B0A04020102020204" pitchFamily="34" charset="0"/>
              </a:rPr>
              <a:t/>
            </a:r>
            <a:br>
              <a:rPr lang="tr-TR" sz="400" dirty="0" smtClean="0">
                <a:latin typeface="Arial Black" panose="020B0A04020102020204" pitchFamily="34" charset="0"/>
              </a:rPr>
            </a:br>
            <a:endParaRPr lang="tr-TR" sz="400" dirty="0">
              <a:latin typeface="Arial Black" panose="020B0A04020102020204" pitchFamily="34" charset="0"/>
            </a:endParaRPr>
          </a:p>
        </p:txBody>
      </p:sp>
      <p:sp>
        <p:nvSpPr>
          <p:cNvPr id="4" name="Dikdörtgen 3"/>
          <p:cNvSpPr/>
          <p:nvPr/>
        </p:nvSpPr>
        <p:spPr>
          <a:xfrm>
            <a:off x="467544" y="1268761"/>
            <a:ext cx="8244916" cy="2554545"/>
          </a:xfrm>
          <a:prstGeom prst="rect">
            <a:avLst/>
          </a:prstGeom>
        </p:spPr>
        <p:txBody>
          <a:bodyPr wrap="square">
            <a:spAutoFit/>
          </a:bodyPr>
          <a:lstStyle/>
          <a:p>
            <a:pPr marL="285750" indent="-285750" algn="just">
              <a:buFont typeface="Wingdings" panose="05000000000000000000" pitchFamily="2" charset="2"/>
              <a:buChar char="ü"/>
            </a:pPr>
            <a:r>
              <a:rPr lang="tr-TR" sz="2000" b="1" dirty="0" smtClean="0"/>
              <a:t>İstanbul Gedik </a:t>
            </a:r>
            <a:r>
              <a:rPr lang="tr-TR" sz="2000" b="1" dirty="0"/>
              <a:t>Üniversitesi </a:t>
            </a:r>
            <a:r>
              <a:rPr lang="tr-TR" sz="2000" b="1" dirty="0" smtClean="0"/>
              <a:t>ön lisans, lisans ve lisansüstü </a:t>
            </a:r>
            <a:r>
              <a:rPr lang="tr-TR" sz="2000" b="1" dirty="0"/>
              <a:t>p</a:t>
            </a:r>
            <a:r>
              <a:rPr lang="tr-TR" sz="2000" b="1" dirty="0" smtClean="0"/>
              <a:t>rogramlarına </a:t>
            </a:r>
            <a:r>
              <a:rPr lang="tr-TR" sz="2000" b="1" dirty="0"/>
              <a:t>kayıt yaptıran </a:t>
            </a:r>
            <a:r>
              <a:rPr lang="tr-TR" sz="2000" b="1" dirty="0" smtClean="0"/>
              <a:t>öğrenciler daha </a:t>
            </a:r>
            <a:r>
              <a:rPr lang="tr-TR" sz="2000" b="1" dirty="0"/>
              <a:t>önce öğrenim gördükleri yükseköğretim kurumlarından almış ve başarmış oldukları derslerden </a:t>
            </a:r>
            <a:r>
              <a:rPr lang="tr-TR" sz="2000" b="1" dirty="0" smtClean="0"/>
              <a:t>muafiyet için kayıt yaptırdıktan sonra en geç on beş gün içerisinde  başvuru yapmak zorundadır. Süresi </a:t>
            </a:r>
            <a:r>
              <a:rPr lang="tr-TR" sz="2000" b="1" dirty="0"/>
              <a:t>içerisinde yapılmayan </a:t>
            </a:r>
            <a:r>
              <a:rPr lang="tr-TR" sz="2000" b="1" dirty="0" smtClean="0"/>
              <a:t>başvurular </a:t>
            </a:r>
            <a:r>
              <a:rPr lang="tr-TR" sz="2000" b="1" dirty="0"/>
              <a:t>değerlendirmeye alınmaz</a:t>
            </a:r>
            <a:r>
              <a:rPr lang="tr-TR" sz="2000" b="1" dirty="0" smtClean="0"/>
              <a:t>.</a:t>
            </a:r>
          </a:p>
          <a:p>
            <a:pPr marL="285750" indent="-285750" algn="just">
              <a:buFont typeface="Wingdings" panose="05000000000000000000" pitchFamily="2" charset="2"/>
              <a:buChar char="ü"/>
            </a:pPr>
            <a:endParaRPr lang="tr-TR" sz="2000" b="1" dirty="0"/>
          </a:p>
          <a:p>
            <a:pPr algn="just"/>
            <a:endParaRPr lang="tr-TR" sz="2000" b="1" dirty="0"/>
          </a:p>
        </p:txBody>
      </p:sp>
      <p:pic>
        <p:nvPicPr>
          <p:cNvPr id="5" name="Resim 4"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9592"/>
            <a:ext cx="1466850" cy="638175"/>
          </a:xfrm>
          <a:prstGeom prst="rect">
            <a:avLst/>
          </a:prstGeom>
          <a:noFill/>
          <a:ln>
            <a:noFill/>
          </a:ln>
        </p:spPr>
      </p:pic>
    </p:spTree>
    <p:extLst>
      <p:ext uri="{BB962C8B-B14F-4D97-AF65-F5344CB8AC3E}">
        <p14:creationId xmlns:p14="http://schemas.microsoft.com/office/powerpoint/2010/main" val="1232983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7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4032360"/>
            <a:ext cx="7742684" cy="1844912"/>
          </a:xfrm>
        </p:spPr>
        <p:txBody>
          <a:bodyPr>
            <a:normAutofit/>
          </a:bodyPr>
          <a:lstStyle/>
          <a:p>
            <a:pPr algn="just"/>
            <a:endParaRPr lang="tr-TR" sz="1800" b="1" dirty="0" smtClean="0">
              <a:solidFill>
                <a:srgbClr val="002060"/>
              </a:solidFill>
            </a:endParaRPr>
          </a:p>
          <a:p>
            <a:pPr lvl="0" algn="just" defTabSz="914400">
              <a:lnSpc>
                <a:spcPct val="100000"/>
              </a:lnSpc>
              <a:spcBef>
                <a:spcPts val="0"/>
              </a:spcBef>
              <a:buFont typeface="Wingdings" panose="05000000000000000000" pitchFamily="2" charset="2"/>
              <a:buChar char="ü"/>
            </a:pPr>
            <a:r>
              <a:rPr lang="tr-TR" sz="2000" b="1" dirty="0" smtClean="0"/>
              <a:t>  Muafiyet </a:t>
            </a:r>
            <a:r>
              <a:rPr lang="tr-TR" sz="2000" b="1" dirty="0"/>
              <a:t>istenen dersin; zorunlu veya seçmeli olması </a:t>
            </a:r>
          </a:p>
          <a:p>
            <a:pPr marL="0" lvl="0" indent="0" algn="just" defTabSz="914400">
              <a:lnSpc>
                <a:spcPct val="100000"/>
              </a:lnSpc>
              <a:spcBef>
                <a:spcPts val="0"/>
              </a:spcBef>
              <a:buNone/>
            </a:pPr>
            <a:r>
              <a:rPr lang="tr-TR" sz="2000" b="1" dirty="0" smtClean="0"/>
              <a:t>durumuna </a:t>
            </a:r>
            <a:r>
              <a:rPr lang="tr-TR" sz="2000" b="1" dirty="0"/>
              <a:t>veya adının eşdeğer sayılacak ders ile aynı olmasına </a:t>
            </a:r>
            <a:endParaRPr lang="tr-TR" sz="2000" b="1" dirty="0" smtClean="0"/>
          </a:p>
          <a:p>
            <a:pPr marL="0" lvl="0" indent="0" algn="just" defTabSz="914400">
              <a:lnSpc>
                <a:spcPct val="100000"/>
              </a:lnSpc>
              <a:spcBef>
                <a:spcPts val="0"/>
              </a:spcBef>
              <a:buNone/>
            </a:pPr>
            <a:r>
              <a:rPr lang="tr-TR" sz="2000" b="1" dirty="0" smtClean="0"/>
              <a:t>bakılmaksızın; haftalık ders saati aynı , AKTS Kredisinin %65, </a:t>
            </a:r>
          </a:p>
          <a:p>
            <a:pPr marL="0" lvl="0" indent="0" algn="just" defTabSz="914400">
              <a:lnSpc>
                <a:spcPct val="100000"/>
              </a:lnSpc>
              <a:spcBef>
                <a:spcPts val="0"/>
              </a:spcBef>
              <a:buNone/>
            </a:pPr>
            <a:r>
              <a:rPr lang="tr-TR" sz="2000" b="1" dirty="0" smtClean="0"/>
              <a:t>ders </a:t>
            </a:r>
            <a:r>
              <a:rPr lang="tr-TR" sz="2000" b="1" dirty="0"/>
              <a:t>içeriğinin %80  </a:t>
            </a:r>
            <a:r>
              <a:rPr lang="tr-TR" sz="2000" b="1" dirty="0" smtClean="0"/>
              <a:t> uyumlu olması halinde  </a:t>
            </a:r>
            <a:r>
              <a:rPr lang="tr-TR" sz="2000" b="1" dirty="0"/>
              <a:t>muafiyet verilir. </a:t>
            </a:r>
            <a:endParaRPr lang="tr-TR" sz="2000" dirty="0"/>
          </a:p>
          <a:p>
            <a:pPr algn="just"/>
            <a:endParaRPr lang="tr-TR" sz="2000" b="1" dirty="0"/>
          </a:p>
        </p:txBody>
      </p:sp>
      <p:sp>
        <p:nvSpPr>
          <p:cNvPr id="4" name="Unvan 1"/>
          <p:cNvSpPr txBox="1">
            <a:spLocks/>
          </p:cNvSpPr>
          <p:nvPr/>
        </p:nvSpPr>
        <p:spPr>
          <a:xfrm>
            <a:off x="0" y="548680"/>
            <a:ext cx="9144000" cy="100667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20000"/>
              </a:lnSpc>
            </a:pPr>
            <a:r>
              <a:rPr lang="tr-TR" sz="2800" dirty="0" smtClean="0">
                <a:solidFill>
                  <a:srgbClr val="C00000"/>
                </a:solidFill>
                <a:latin typeface="Calibri" panose="020F0502020204030204" pitchFamily="34" charset="0"/>
                <a:cs typeface="Calibri" panose="020F0502020204030204" pitchFamily="34" charset="0"/>
              </a:rPr>
              <a:t>MUAFİYET VE İNTİBAK İLE İLGİLİ HUSUSLAR</a:t>
            </a:r>
            <a:r>
              <a:rPr lang="tr-TR" sz="1600" dirty="0" smtClean="0">
                <a:solidFill>
                  <a:srgbClr val="C00000"/>
                </a:solidFill>
                <a:latin typeface="Impact" panose="020B0806030902050204" pitchFamily="34" charset="0"/>
              </a:rPr>
              <a:t/>
            </a:r>
            <a:br>
              <a:rPr lang="tr-TR" sz="1600" dirty="0" smtClean="0">
                <a:solidFill>
                  <a:srgbClr val="C00000"/>
                </a:solidFill>
                <a:latin typeface="Impact" panose="020B0806030902050204" pitchFamily="34" charset="0"/>
              </a:rPr>
            </a:br>
            <a:r>
              <a:rPr lang="tr-TR" sz="1600" dirty="0" smtClean="0">
                <a:solidFill>
                  <a:srgbClr val="C00000"/>
                </a:solidFill>
                <a:latin typeface="Impact" panose="020B0806030902050204" pitchFamily="34" charset="0"/>
              </a:rPr>
              <a:t/>
            </a:r>
            <a:br>
              <a:rPr lang="tr-TR" sz="1600" dirty="0" smtClean="0">
                <a:solidFill>
                  <a:srgbClr val="C00000"/>
                </a:solidFill>
                <a:latin typeface="Impact" panose="020B0806030902050204" pitchFamily="34" charset="0"/>
              </a:rPr>
            </a:br>
            <a:r>
              <a:rPr lang="tr-TR" sz="400" dirty="0" smtClean="0">
                <a:latin typeface="Impact" panose="020B0806030902050204" pitchFamily="34" charset="0"/>
              </a:rPr>
              <a:t>                                                   </a:t>
            </a:r>
            <a:r>
              <a:rPr lang="en-US" sz="400" dirty="0" smtClean="0">
                <a:latin typeface="Impact" panose="020B0806030902050204" pitchFamily="34" charset="0"/>
              </a:rPr>
              <a:t>     </a:t>
            </a:r>
            <a:r>
              <a:rPr lang="tr-TR" sz="400" dirty="0" smtClean="0">
                <a:latin typeface="Arial Black" panose="020B0A04020102020204" pitchFamily="34" charset="0"/>
              </a:rPr>
              <a:t/>
            </a:r>
            <a:br>
              <a:rPr lang="tr-TR" sz="400" dirty="0" smtClean="0">
                <a:latin typeface="Arial Black" panose="020B0A04020102020204" pitchFamily="34" charset="0"/>
              </a:rPr>
            </a:br>
            <a:endParaRPr lang="tr-TR" sz="400" dirty="0">
              <a:latin typeface="Arial Black" panose="020B0A04020102020204" pitchFamily="34" charset="0"/>
            </a:endParaRPr>
          </a:p>
        </p:txBody>
      </p:sp>
      <p:sp>
        <p:nvSpPr>
          <p:cNvPr id="6" name="Dikdörtgen 5"/>
          <p:cNvSpPr/>
          <p:nvPr/>
        </p:nvSpPr>
        <p:spPr>
          <a:xfrm>
            <a:off x="683568" y="1302506"/>
            <a:ext cx="7524308" cy="1015663"/>
          </a:xfrm>
          <a:prstGeom prst="rect">
            <a:avLst/>
          </a:prstGeom>
        </p:spPr>
        <p:txBody>
          <a:bodyPr wrap="square">
            <a:spAutoFit/>
          </a:bodyPr>
          <a:lstStyle/>
          <a:p>
            <a:pPr marL="285750" indent="-285750">
              <a:buFont typeface="Wingdings" panose="05000000000000000000" pitchFamily="2" charset="2"/>
              <a:buChar char="ü"/>
            </a:pPr>
            <a:r>
              <a:rPr lang="tr-TR" b="1" dirty="0"/>
              <a:t> </a:t>
            </a:r>
            <a:r>
              <a:rPr lang="tr-TR" b="1" dirty="0" smtClean="0"/>
              <a:t>   </a:t>
            </a:r>
            <a:r>
              <a:rPr lang="tr-TR" sz="2000" b="1" dirty="0" smtClean="0"/>
              <a:t>Öğrencinin </a:t>
            </a:r>
            <a:r>
              <a:rPr lang="tr-TR" sz="2000" b="1" dirty="0"/>
              <a:t>ders muafiyet talebi ilgili yönetim kurulunca karara bağlanıncaya kadar muafiyet talebinde bulunduğu derslere devam eder</a:t>
            </a:r>
            <a:r>
              <a:rPr lang="tr-TR" b="1" dirty="0"/>
              <a:t>,</a:t>
            </a:r>
            <a:endParaRPr lang="tr-TR" dirty="0"/>
          </a:p>
        </p:txBody>
      </p:sp>
      <p:sp>
        <p:nvSpPr>
          <p:cNvPr id="7" name="Dikdörtgen 6"/>
          <p:cNvSpPr/>
          <p:nvPr/>
        </p:nvSpPr>
        <p:spPr>
          <a:xfrm>
            <a:off x="683568" y="2708920"/>
            <a:ext cx="7552858" cy="1323439"/>
          </a:xfrm>
          <a:prstGeom prst="rect">
            <a:avLst/>
          </a:prstGeom>
        </p:spPr>
        <p:txBody>
          <a:bodyPr wrap="square">
            <a:spAutoFit/>
          </a:bodyPr>
          <a:lstStyle/>
          <a:p>
            <a:pPr marL="285750" indent="-285750" algn="just">
              <a:buFont typeface="Wingdings" panose="05000000000000000000" pitchFamily="2" charset="2"/>
              <a:buChar char="ü"/>
            </a:pPr>
            <a:r>
              <a:rPr lang="tr-TR" sz="2000" b="1" dirty="0" smtClean="0"/>
              <a:t>   Merkezi </a:t>
            </a:r>
            <a:r>
              <a:rPr lang="tr-TR" sz="2000" b="1" dirty="0"/>
              <a:t>Yerleştirme Sınavı sonucu ile Üniversitemize kayıt yaptıran öğrencilerin muafiyet alabileceği toplam kredi/AKTS miktarı  o bölüm/programın toplam </a:t>
            </a:r>
            <a:r>
              <a:rPr lang="tr-TR" sz="2000" b="1" dirty="0" err="1" smtClean="0"/>
              <a:t>AKTS’nin</a:t>
            </a:r>
            <a:r>
              <a:rPr lang="tr-TR" sz="2000" b="1" dirty="0" smtClean="0"/>
              <a:t> </a:t>
            </a:r>
            <a:r>
              <a:rPr lang="tr-TR" sz="2000" b="1" dirty="0"/>
              <a:t>%50’ sinden fazla olamaz.</a:t>
            </a:r>
          </a:p>
        </p:txBody>
      </p:sp>
      <p:pic>
        <p:nvPicPr>
          <p:cNvPr id="8" name="Resim 7"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9592"/>
            <a:ext cx="1466850" cy="638175"/>
          </a:xfrm>
          <a:prstGeom prst="rect">
            <a:avLst/>
          </a:prstGeom>
          <a:noFill/>
          <a:ln>
            <a:noFill/>
          </a:ln>
        </p:spPr>
      </p:pic>
    </p:spTree>
    <p:extLst>
      <p:ext uri="{BB962C8B-B14F-4D97-AF65-F5344CB8AC3E}">
        <p14:creationId xmlns:p14="http://schemas.microsoft.com/office/powerpoint/2010/main" val="37796038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2" presetClass="entr" presetSubtype="0" fill="hold" grpId="0" nodeType="afterEffect">
                                  <p:stCondLst>
                                    <p:cond delay="125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5750"/>
                            </p:stCondLst>
                            <p:childTnLst>
                              <p:par>
                                <p:cTn id="23" presetID="42" presetClass="entr" presetSubtype="0" fill="hold" grpId="0" nodeType="afterEffect">
                                  <p:stCondLst>
                                    <p:cond delay="125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grpId="0" nodeType="afterEffect">
                                  <p:stCondLst>
                                    <p:cond delay="125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250"/>
                            </p:stCondLst>
                            <p:childTnLst>
                              <p:par>
                                <p:cTn id="35" presetID="42" presetClass="entr" presetSubtype="0" fill="hold" grpId="0" nodeType="afterEffect">
                                  <p:stCondLst>
                                    <p:cond delay="125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0638" y="4392399"/>
            <a:ext cx="7831782" cy="1700897"/>
          </a:xfrm>
        </p:spPr>
        <p:txBody>
          <a:bodyPr>
            <a:normAutofit/>
          </a:bodyPr>
          <a:lstStyle/>
          <a:p>
            <a:pPr algn="just">
              <a:lnSpc>
                <a:spcPct val="120000"/>
              </a:lnSpc>
              <a:buFont typeface="Wingdings" panose="05000000000000000000" pitchFamily="2" charset="2"/>
              <a:buChar char="ü"/>
            </a:pPr>
            <a:r>
              <a:rPr lang="tr-TR" sz="2000" b="1" dirty="0" smtClean="0"/>
              <a:t>Dikey geçişle kayıt yaptıran öğrencilerin  mezuniyetlerinde Genel Not Ortalaması Ön lisans programında alarak lisans programına intibakı yapılan derslere ait notlar ile lisans öğrenimi sırasında aldığı dersler üzerinden hesaplanır.</a:t>
            </a:r>
            <a:endParaRPr lang="tr-TR" sz="2000" b="1" dirty="0"/>
          </a:p>
        </p:txBody>
      </p:sp>
      <p:sp>
        <p:nvSpPr>
          <p:cNvPr id="4" name="Dikdörtgen 3"/>
          <p:cNvSpPr/>
          <p:nvPr/>
        </p:nvSpPr>
        <p:spPr>
          <a:xfrm>
            <a:off x="467544" y="908720"/>
            <a:ext cx="7904876" cy="1938992"/>
          </a:xfrm>
          <a:prstGeom prst="rect">
            <a:avLst/>
          </a:prstGeom>
        </p:spPr>
        <p:txBody>
          <a:bodyPr wrap="square">
            <a:spAutoFit/>
          </a:bodyPr>
          <a:lstStyle/>
          <a:p>
            <a:pPr marL="285750" indent="-285750" algn="just">
              <a:buFont typeface="Wingdings" panose="05000000000000000000" pitchFamily="2" charset="2"/>
              <a:buChar char="ü"/>
            </a:pPr>
            <a:r>
              <a:rPr lang="tr-TR" sz="2000" b="1" dirty="0"/>
              <a:t>Muafiyet işlemleri yapılırken eşdeğer kabul edilen ve muafiyet verilen derslere ait notlar </a:t>
            </a:r>
            <a:r>
              <a:rPr lang="tr-TR" sz="2000" b="1" dirty="0" smtClean="0"/>
              <a:t>İGÜN </a:t>
            </a:r>
            <a:r>
              <a:rPr lang="tr-TR" sz="2000" b="1" dirty="0"/>
              <a:t>not sistemine uygunsa olduğu </a:t>
            </a:r>
            <a:r>
              <a:rPr lang="tr-TR" sz="2000" b="1" dirty="0" smtClean="0"/>
              <a:t>gibi (Transkriptte </a:t>
            </a:r>
            <a:r>
              <a:rPr lang="tr-TR" sz="2000" b="1" dirty="0"/>
              <a:t>not sistemi ile ilgili açıklamalar bulunmaması durumunda öğrenciden not sistemini açıklayan onaylı belge istenebilir), değilse YÖK’ün not dönüşüm tablosu esas alınarak </a:t>
            </a:r>
            <a:r>
              <a:rPr lang="tr-TR" sz="2000" b="1" dirty="0" smtClean="0"/>
              <a:t>İGÜN </a:t>
            </a:r>
            <a:r>
              <a:rPr lang="tr-TR" sz="2000" b="1" dirty="0"/>
              <a:t>Not Sistemine çevrilir ve sisteme girilir.</a:t>
            </a:r>
          </a:p>
        </p:txBody>
      </p:sp>
      <p:sp>
        <p:nvSpPr>
          <p:cNvPr id="5" name="Dikdörtgen 4"/>
          <p:cNvSpPr/>
          <p:nvPr/>
        </p:nvSpPr>
        <p:spPr>
          <a:xfrm>
            <a:off x="467544" y="3068960"/>
            <a:ext cx="7716376" cy="1323439"/>
          </a:xfrm>
          <a:prstGeom prst="rect">
            <a:avLst/>
          </a:prstGeom>
        </p:spPr>
        <p:txBody>
          <a:bodyPr wrap="square">
            <a:spAutoFit/>
          </a:bodyPr>
          <a:lstStyle/>
          <a:p>
            <a:pPr marL="285750" indent="-285750" algn="just">
              <a:buFont typeface="Wingdings" panose="05000000000000000000" pitchFamily="2" charset="2"/>
              <a:buChar char="ü"/>
            </a:pPr>
            <a:r>
              <a:rPr lang="tr-TR" sz="2000" b="1" dirty="0"/>
              <a:t>Muafiyet işlemlerinde birden fazla ders bir derse eşdeğer sayılacaksa bu derslerin Genel Not Ortalaması( GNO) , bir ders birden fazla derse eşdeğer sayılacaksa eşdeğer derslerin notları ilgili dersin harf notu olarak sisteme girilir.</a:t>
            </a:r>
          </a:p>
        </p:txBody>
      </p:sp>
      <p:pic>
        <p:nvPicPr>
          <p:cNvPr id="6" name="Resim 5"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8892"/>
            <a:ext cx="1466850" cy="638175"/>
          </a:xfrm>
          <a:prstGeom prst="rect">
            <a:avLst/>
          </a:prstGeom>
          <a:noFill/>
          <a:ln>
            <a:noFill/>
          </a:ln>
        </p:spPr>
      </p:pic>
    </p:spTree>
    <p:extLst>
      <p:ext uri="{BB962C8B-B14F-4D97-AF65-F5344CB8AC3E}">
        <p14:creationId xmlns:p14="http://schemas.microsoft.com/office/powerpoint/2010/main" val="37156323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7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3750"/>
                            </p:stCondLst>
                            <p:childTnLst>
                              <p:par>
                                <p:cTn id="17" presetID="42" presetClass="entr" presetSubtype="0" fill="hold" grpId="0" nodeType="afterEffect">
                                  <p:stCondLst>
                                    <p:cond delay="200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3284984"/>
            <a:ext cx="7886700" cy="2808312"/>
          </a:xfrm>
        </p:spPr>
        <p:txBody>
          <a:bodyPr>
            <a:normAutofit/>
          </a:bodyPr>
          <a:lstStyle/>
          <a:p>
            <a:pPr algn="just">
              <a:lnSpc>
                <a:spcPct val="100000"/>
              </a:lnSpc>
              <a:buFont typeface="Wingdings" panose="05000000000000000000" pitchFamily="2" charset="2"/>
              <a:buChar char="ü"/>
            </a:pPr>
            <a:r>
              <a:rPr lang="tr-TR" sz="2000" b="1" dirty="0" smtClean="0"/>
              <a:t>Zorunlu Yabancı Dil Hazırlı Sınıfı bulunan ön lisans ve lisans programlarına kayıt yaptıran öğrencilerin Üniversitemiz Senatosu tarafından eşdeğerliği kabul edilen ulusal veya uluslararası yabacı dil sınavlarından ,İGÜN Ön lisans ve Lisans Eğitim-Öğretim ve Sınav Yönetmeliğinde belirtilen puanlara sahip olduklarını belgelendiren öğrenciler ilgili Yabancı </a:t>
            </a:r>
            <a:r>
              <a:rPr lang="tr-TR" sz="2000" b="1" dirty="0"/>
              <a:t>D</a:t>
            </a:r>
            <a:r>
              <a:rPr lang="tr-TR" sz="2000" b="1" dirty="0" smtClean="0"/>
              <a:t>il Hazırlık programından muaf tutulurlar</a:t>
            </a:r>
            <a:r>
              <a:rPr lang="tr-TR" sz="2000" b="1" dirty="0" smtClean="0">
                <a:solidFill>
                  <a:srgbClr val="002060"/>
                </a:solidFill>
              </a:rPr>
              <a:t>.</a:t>
            </a:r>
            <a:endParaRPr lang="tr-TR" sz="2000" b="1" dirty="0">
              <a:solidFill>
                <a:srgbClr val="002060"/>
              </a:solidFill>
            </a:endParaRPr>
          </a:p>
        </p:txBody>
      </p:sp>
      <p:sp>
        <p:nvSpPr>
          <p:cNvPr id="5" name="Dikdörtgen 4"/>
          <p:cNvSpPr/>
          <p:nvPr/>
        </p:nvSpPr>
        <p:spPr>
          <a:xfrm>
            <a:off x="577380" y="980728"/>
            <a:ext cx="8027068" cy="1938992"/>
          </a:xfrm>
          <a:prstGeom prst="rect">
            <a:avLst/>
          </a:prstGeom>
        </p:spPr>
        <p:txBody>
          <a:bodyPr wrap="square">
            <a:spAutoFit/>
          </a:bodyPr>
          <a:lstStyle/>
          <a:p>
            <a:pPr algn="just">
              <a:lnSpc>
                <a:spcPct val="150000"/>
              </a:lnSpc>
              <a:buFont typeface="Wingdings" panose="05000000000000000000" pitchFamily="2" charset="2"/>
              <a:buChar char="ü"/>
            </a:pPr>
            <a:r>
              <a:rPr lang="tr-TR" sz="2000" b="1" dirty="0" smtClean="0"/>
              <a:t>Muafiyeti bir kez reddedilen derslerden tekrar muafiyet talep edilemez.</a:t>
            </a:r>
          </a:p>
          <a:p>
            <a:pPr algn="just">
              <a:lnSpc>
                <a:spcPct val="150000"/>
              </a:lnSpc>
            </a:pPr>
            <a:endParaRPr lang="tr-TR" sz="2000" b="1" dirty="0" smtClean="0"/>
          </a:p>
          <a:p>
            <a:pPr algn="just">
              <a:lnSpc>
                <a:spcPct val="150000"/>
              </a:lnSpc>
              <a:buFont typeface="Wingdings" panose="05000000000000000000" pitchFamily="2" charset="2"/>
              <a:buChar char="ü"/>
            </a:pPr>
            <a:r>
              <a:rPr lang="tr-TR" sz="2000" b="1" dirty="0"/>
              <a:t>Bitirme projesi için muafiyet talebinde bulunulamaz</a:t>
            </a:r>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251520" y="423441"/>
            <a:ext cx="1466850" cy="638175"/>
          </a:xfrm>
          <a:prstGeom prst="rect">
            <a:avLst/>
          </a:prstGeom>
          <a:noFill/>
          <a:ln>
            <a:noFill/>
          </a:ln>
        </p:spPr>
      </p:pic>
    </p:spTree>
    <p:extLst>
      <p:ext uri="{BB962C8B-B14F-4D97-AF65-F5344CB8AC3E}">
        <p14:creationId xmlns:p14="http://schemas.microsoft.com/office/powerpoint/2010/main" val="27898253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42" presetClass="entr" presetSubtype="0" fill="hold" grpId="0" nodeType="afterEffect">
                                  <p:stCondLst>
                                    <p:cond delay="1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825625"/>
            <a:ext cx="7886700" cy="3259559"/>
          </a:xfrm>
        </p:spPr>
        <p:txBody>
          <a:bodyPr>
            <a:normAutofit lnSpcReduction="10000"/>
          </a:bodyPr>
          <a:lstStyle/>
          <a:p>
            <a:pPr marL="0" indent="0" algn="just">
              <a:lnSpc>
                <a:spcPct val="150000"/>
              </a:lnSpc>
              <a:buNone/>
            </a:pPr>
            <a:r>
              <a:rPr lang="tr-TR" sz="2000" b="1" dirty="0" smtClean="0"/>
              <a:t>Muafiyet ve intibak işlemleri ilgili Enstitü/fakülte/yüksekokul/meslek yüksekokulu yönetim kurulu kararıyla kesinleşir. Yönetim kurulu kararları Öğrenci İşleri Daire Başkanlığına gönderilir. Yönetim kurulu kararında öğrencinin daha önce almış olduğu derslerin kodu, adı, kredisi / </a:t>
            </a:r>
            <a:r>
              <a:rPr lang="tr-TR" sz="2000" b="1" dirty="0" err="1" smtClean="0"/>
              <a:t>AKTS’si</a:t>
            </a:r>
            <a:r>
              <a:rPr lang="tr-TR" sz="2000" b="1" dirty="0" smtClean="0"/>
              <a:t> ve başarı notu ile eşdeğer kabul edilen ve muafiyet verilen derslerin kodu, adı, kredisi / </a:t>
            </a:r>
            <a:r>
              <a:rPr lang="tr-TR" sz="2000" b="1" dirty="0" err="1" smtClean="0"/>
              <a:t>AKTS’si</a:t>
            </a:r>
            <a:r>
              <a:rPr lang="tr-TR" sz="2000" b="1" dirty="0" smtClean="0"/>
              <a:t>, başarı notu ve hangi yarıyıla/yıla intibak ettirildiği belirtilir ve tabloda gösterilir.</a:t>
            </a:r>
          </a:p>
          <a:p>
            <a:pPr algn="just">
              <a:lnSpc>
                <a:spcPct val="150000"/>
              </a:lnSpc>
            </a:pPr>
            <a:endParaRPr lang="tr-TR" sz="1800" b="1" dirty="0" smtClean="0"/>
          </a:p>
          <a:p>
            <a:pPr marL="0" indent="0" algn="just">
              <a:lnSpc>
                <a:spcPct val="150000"/>
              </a:lnSpc>
              <a:buNone/>
            </a:pPr>
            <a:endParaRPr lang="tr-TR" sz="1800" b="1" dirty="0">
              <a:solidFill>
                <a:srgbClr val="002060"/>
              </a:solidFill>
            </a:endParaRPr>
          </a:p>
        </p:txBody>
      </p:sp>
      <p:sp>
        <p:nvSpPr>
          <p:cNvPr id="4" name="Unvan 1"/>
          <p:cNvSpPr txBox="1">
            <a:spLocks/>
          </p:cNvSpPr>
          <p:nvPr/>
        </p:nvSpPr>
        <p:spPr>
          <a:xfrm>
            <a:off x="0" y="692696"/>
            <a:ext cx="9144000" cy="100667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20000"/>
              </a:lnSpc>
            </a:pPr>
            <a:r>
              <a:rPr lang="tr-TR" sz="2800" dirty="0" smtClean="0">
                <a:solidFill>
                  <a:srgbClr val="C00000"/>
                </a:solidFill>
                <a:latin typeface="Calibri" panose="020F0502020204030204" pitchFamily="34" charset="0"/>
                <a:cs typeface="Calibri" panose="020F0502020204030204" pitchFamily="34" charset="0"/>
              </a:rPr>
              <a:t>MUAFİYET VE İNTİBAK İLE İLGİLİ İŞLEMLER</a:t>
            </a:r>
            <a:r>
              <a:rPr lang="tr-TR" sz="1600" dirty="0" smtClean="0">
                <a:solidFill>
                  <a:srgbClr val="C00000"/>
                </a:solidFill>
                <a:latin typeface="Impact" panose="020B0806030902050204" pitchFamily="34" charset="0"/>
              </a:rPr>
              <a:t/>
            </a:r>
            <a:br>
              <a:rPr lang="tr-TR" sz="1600" dirty="0" smtClean="0">
                <a:solidFill>
                  <a:srgbClr val="C00000"/>
                </a:solidFill>
                <a:latin typeface="Impact" panose="020B0806030902050204" pitchFamily="34" charset="0"/>
              </a:rPr>
            </a:br>
            <a:r>
              <a:rPr lang="tr-TR" sz="1600" dirty="0" smtClean="0">
                <a:solidFill>
                  <a:srgbClr val="C00000"/>
                </a:solidFill>
                <a:latin typeface="Impact" panose="020B0806030902050204" pitchFamily="34" charset="0"/>
              </a:rPr>
              <a:t/>
            </a:r>
            <a:br>
              <a:rPr lang="tr-TR" sz="1600" dirty="0" smtClean="0">
                <a:solidFill>
                  <a:srgbClr val="C00000"/>
                </a:solidFill>
                <a:latin typeface="Impact" panose="020B0806030902050204" pitchFamily="34" charset="0"/>
              </a:rPr>
            </a:br>
            <a:r>
              <a:rPr lang="tr-TR" sz="400" dirty="0" smtClean="0">
                <a:latin typeface="Impact" panose="020B0806030902050204" pitchFamily="34" charset="0"/>
              </a:rPr>
              <a:t>                                                   </a:t>
            </a:r>
            <a:r>
              <a:rPr lang="en-US" sz="400" dirty="0" smtClean="0">
                <a:latin typeface="Impact" panose="020B0806030902050204" pitchFamily="34" charset="0"/>
              </a:rPr>
              <a:t>     </a:t>
            </a:r>
            <a:r>
              <a:rPr lang="tr-TR" sz="400" dirty="0" smtClean="0">
                <a:latin typeface="Arial Black" panose="020B0A04020102020204" pitchFamily="34" charset="0"/>
              </a:rPr>
              <a:t/>
            </a:r>
            <a:br>
              <a:rPr lang="tr-TR" sz="400" dirty="0" smtClean="0">
                <a:latin typeface="Arial Black" panose="020B0A04020102020204" pitchFamily="34" charset="0"/>
              </a:rPr>
            </a:br>
            <a:endParaRPr lang="tr-TR" sz="400" dirty="0">
              <a:latin typeface="Arial Black" panose="020B0A04020102020204" pitchFamily="34" charset="0"/>
            </a:endParaRPr>
          </a:p>
        </p:txBody>
      </p:sp>
      <p:pic>
        <p:nvPicPr>
          <p:cNvPr id="5" name="Resim 4"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466850" cy="638175"/>
          </a:xfrm>
          <a:prstGeom prst="rect">
            <a:avLst/>
          </a:prstGeom>
          <a:noFill/>
          <a:ln>
            <a:noFill/>
          </a:ln>
        </p:spPr>
      </p:pic>
    </p:spTree>
    <p:extLst>
      <p:ext uri="{BB962C8B-B14F-4D97-AF65-F5344CB8AC3E}">
        <p14:creationId xmlns:p14="http://schemas.microsoft.com/office/powerpoint/2010/main" val="38877561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sz="2000" b="1" dirty="0">
              <a:solidFill>
                <a:srgbClr val="C00000"/>
              </a:solidFill>
            </a:endParaRPr>
          </a:p>
        </p:txBody>
      </p:sp>
      <p:sp>
        <p:nvSpPr>
          <p:cNvPr id="3" name="İçerik Yer Tutucusu 2"/>
          <p:cNvSpPr>
            <a:spLocks noGrp="1"/>
          </p:cNvSpPr>
          <p:nvPr>
            <p:ph idx="1"/>
          </p:nvPr>
        </p:nvSpPr>
        <p:spPr>
          <a:xfrm>
            <a:off x="628650" y="1482391"/>
            <a:ext cx="7406570" cy="619906"/>
          </a:xfrm>
        </p:spPr>
        <p:txBody>
          <a:bodyPr anchor="ctr">
            <a:noAutofit/>
          </a:bodyPr>
          <a:lstStyle/>
          <a:p>
            <a:pPr marL="0" indent="0" algn="just">
              <a:buNone/>
            </a:pPr>
            <a:r>
              <a:rPr lang="tr-TR" sz="1800" dirty="0" smtClean="0">
                <a:solidFill>
                  <a:schemeClr val="bg1"/>
                </a:solidFill>
              </a:rPr>
              <a:t> </a:t>
            </a:r>
            <a:endParaRPr lang="en-US" sz="1800" dirty="0" smtClean="0"/>
          </a:p>
          <a:p>
            <a:pPr marL="0" indent="0" algn="just">
              <a:buNone/>
            </a:pPr>
            <a:r>
              <a:rPr lang="tr-TR" sz="2000" b="1" dirty="0" smtClean="0"/>
              <a:t>              Yükseköğretim Kurumlarında Yatay Geçiş İşlemleri ;</a:t>
            </a:r>
          </a:p>
          <a:p>
            <a:pPr marL="0" indent="0" algn="just">
              <a:buNone/>
            </a:pPr>
            <a:r>
              <a:rPr lang="it-IT" sz="2000" dirty="0" smtClean="0">
                <a:solidFill>
                  <a:schemeClr val="bg1"/>
                </a:solidFill>
              </a:rPr>
              <a:t> </a:t>
            </a:r>
            <a:r>
              <a:rPr lang="tr-TR" sz="2000" dirty="0" smtClean="0">
                <a:solidFill>
                  <a:schemeClr val="bg1"/>
                </a:solidFill>
              </a:rPr>
              <a:t>   </a:t>
            </a:r>
            <a:endParaRPr lang="tr-TR" sz="2000" dirty="0">
              <a:solidFill>
                <a:schemeClr val="bg1"/>
              </a:solidFill>
            </a:endParaRPr>
          </a:p>
        </p:txBody>
      </p:sp>
      <p:sp>
        <p:nvSpPr>
          <p:cNvPr id="6" name="İçerik Yer Tutucusu 2"/>
          <p:cNvSpPr txBox="1">
            <a:spLocks/>
          </p:cNvSpPr>
          <p:nvPr/>
        </p:nvSpPr>
        <p:spPr>
          <a:xfrm>
            <a:off x="617220" y="3345536"/>
            <a:ext cx="7418000" cy="443504"/>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60000"/>
              </a:lnSpc>
              <a:buNone/>
            </a:pPr>
            <a:r>
              <a:rPr lang="it-IT" sz="2000" b="1" dirty="0" smtClean="0"/>
              <a:t>24.04.2010 </a:t>
            </a:r>
            <a:r>
              <a:rPr lang="tr-TR" sz="2000" b="1" dirty="0" smtClean="0"/>
              <a:t>tarih ve </a:t>
            </a:r>
            <a:r>
              <a:rPr lang="it-IT" sz="2000" b="1" dirty="0" smtClean="0"/>
              <a:t>27561</a:t>
            </a:r>
            <a:r>
              <a:rPr lang="tr-TR" sz="2000" b="1" dirty="0" smtClean="0"/>
              <a:t> sayılı Resmi </a:t>
            </a:r>
            <a:r>
              <a:rPr lang="tr-TR" sz="2000" b="1" dirty="0" err="1" smtClean="0"/>
              <a:t>Gazete’de</a:t>
            </a:r>
            <a:r>
              <a:rPr lang="tr-TR" sz="2000" b="1" dirty="0" smtClean="0"/>
              <a:t> yayımlanan  Yükseköğretim Kurumlarında </a:t>
            </a:r>
            <a:r>
              <a:rPr lang="tr-TR" sz="2000" b="1" dirty="0" err="1" smtClean="0"/>
              <a:t>Önlisans</a:t>
            </a:r>
            <a:r>
              <a:rPr lang="tr-TR" sz="2000" b="1" dirty="0" smtClean="0"/>
              <a:t> ve Lisans Düzeyindeki Programlar Arasında Geçiş, Çift </a:t>
            </a:r>
            <a:r>
              <a:rPr lang="tr-TR" sz="2000" b="1" dirty="0" err="1" smtClean="0"/>
              <a:t>Anadal</a:t>
            </a:r>
            <a:r>
              <a:rPr lang="tr-TR" sz="2000" b="1" dirty="0" smtClean="0"/>
              <a:t>, Yan Dal ile Kurumlar Arası Kredi Transferi Yapılması Esaslarına İlişkin Yönetmelik ile  T.C. İstanbul Gedik Üniversitesi  Yatay Geçiş </a:t>
            </a:r>
            <a:r>
              <a:rPr lang="tr-TR" sz="2000" b="1" dirty="0" err="1" smtClean="0"/>
              <a:t>Yönergesi’nde</a:t>
            </a:r>
            <a:r>
              <a:rPr lang="tr-TR" sz="2000" b="1" dirty="0" smtClean="0"/>
              <a:t> yer alan esaslar  çerçevesinde yapılmaktadır</a:t>
            </a:r>
            <a:r>
              <a:rPr lang="tr-TR" sz="1800" b="1" dirty="0" smtClean="0">
                <a:solidFill>
                  <a:schemeClr val="accent1">
                    <a:lumMod val="75000"/>
                  </a:schemeClr>
                </a:solidFill>
              </a:rPr>
              <a:t>. </a:t>
            </a:r>
          </a:p>
          <a:p>
            <a:pPr marL="0" indent="0" algn="just">
              <a:buFont typeface="Arial" panose="020B0604020202020204" pitchFamily="34" charset="0"/>
              <a:buNone/>
            </a:pPr>
            <a:r>
              <a:rPr lang="tr-TR" sz="1800" b="1" dirty="0" smtClean="0">
                <a:solidFill>
                  <a:srgbClr val="002060"/>
                </a:solidFill>
              </a:rPr>
              <a:t>    </a:t>
            </a:r>
            <a:endParaRPr lang="tr-TR" sz="1800" dirty="0">
              <a:solidFill>
                <a:srgbClr val="002060"/>
              </a:solidFill>
            </a:endParaRPr>
          </a:p>
        </p:txBody>
      </p:sp>
      <p:sp>
        <p:nvSpPr>
          <p:cNvPr id="7" name="İçerik Yer Tutucusu 2"/>
          <p:cNvSpPr txBox="1">
            <a:spLocks/>
          </p:cNvSpPr>
          <p:nvPr/>
        </p:nvSpPr>
        <p:spPr>
          <a:xfrm>
            <a:off x="628650" y="3903507"/>
            <a:ext cx="7418000" cy="1181598"/>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70000"/>
              </a:lnSpc>
              <a:buNone/>
            </a:pPr>
            <a:endParaRPr lang="tr-TR" sz="1600" dirty="0">
              <a:solidFill>
                <a:srgbClr val="002060"/>
              </a:solidFill>
            </a:endParaRPr>
          </a:p>
        </p:txBody>
      </p:sp>
      <p:sp>
        <p:nvSpPr>
          <p:cNvPr id="8" name="Dikdörtgen 7"/>
          <p:cNvSpPr/>
          <p:nvPr/>
        </p:nvSpPr>
        <p:spPr>
          <a:xfrm>
            <a:off x="604684" y="4713591"/>
            <a:ext cx="7418000" cy="929485"/>
          </a:xfrm>
          <a:prstGeom prst="rect">
            <a:avLst/>
          </a:prstGeom>
        </p:spPr>
        <p:txBody>
          <a:bodyPr wrap="square">
            <a:spAutoFit/>
          </a:bodyPr>
          <a:lstStyle/>
          <a:p>
            <a:pPr algn="just">
              <a:lnSpc>
                <a:spcPct val="170000"/>
              </a:lnSpc>
            </a:pPr>
            <a:endParaRPr lang="tr-TR" sz="1600" b="1" dirty="0">
              <a:solidFill>
                <a:srgbClr val="CC0000"/>
              </a:solidFill>
            </a:endParaRPr>
          </a:p>
          <a:p>
            <a:pPr algn="just">
              <a:lnSpc>
                <a:spcPct val="170000"/>
              </a:lnSpc>
            </a:pPr>
            <a:r>
              <a:rPr lang="tr-TR" sz="1600" b="1" dirty="0" smtClean="0">
                <a:solidFill>
                  <a:srgbClr val="CC0000"/>
                </a:solidFill>
              </a:rPr>
              <a:t> </a:t>
            </a:r>
            <a:endParaRPr lang="tr-TR" sz="1600" b="1" dirty="0">
              <a:solidFill>
                <a:srgbClr val="CC0000"/>
              </a:solidFill>
            </a:endParaRPr>
          </a:p>
        </p:txBody>
      </p:sp>
      <p:sp>
        <p:nvSpPr>
          <p:cNvPr id="11" name="Unvan 1"/>
          <p:cNvSpPr txBox="1">
            <a:spLocks/>
          </p:cNvSpPr>
          <p:nvPr/>
        </p:nvSpPr>
        <p:spPr>
          <a:xfrm>
            <a:off x="1907704" y="693197"/>
            <a:ext cx="5868652" cy="507975"/>
          </a:xfrm>
          <a:prstGeom prst="rect">
            <a:avLst/>
          </a:prstGeom>
          <a:gradFill>
            <a:gsLst>
              <a:gs pos="0">
                <a:srgbClr val="126489"/>
              </a:gs>
              <a:gs pos="95000">
                <a:srgbClr val="9BC9FB"/>
              </a:gs>
              <a:gs pos="7000">
                <a:srgbClr val="9BC9FB"/>
              </a:gs>
              <a:gs pos="100000">
                <a:srgbClr val="00518E"/>
              </a:gs>
            </a:gsLst>
            <a:lin ang="0" scaled="0"/>
          </a:gradFill>
          <a:ln>
            <a:noFill/>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12700">
            <a:bevelT w="38100" h="25400"/>
            <a:contourClr>
              <a:srgbClr val="00518E"/>
            </a:contourClr>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tr-TR" dirty="0" smtClean="0">
                <a:solidFill>
                  <a:srgbClr val="00518E"/>
                </a:solidFill>
              </a:rPr>
              <a:t>                    </a:t>
            </a:r>
            <a:r>
              <a:rPr lang="tr-TR" dirty="0" smtClean="0">
                <a:solidFill>
                  <a:srgbClr val="00518E"/>
                </a:solidFill>
                <a:latin typeface="Impact" panose="020B0806030902050204" pitchFamily="34" charset="0"/>
              </a:rPr>
              <a:t/>
            </a:r>
            <a:br>
              <a:rPr lang="tr-TR" dirty="0" smtClean="0">
                <a:solidFill>
                  <a:srgbClr val="00518E"/>
                </a:solidFill>
                <a:latin typeface="Impact" panose="020B0806030902050204" pitchFamily="34" charset="0"/>
              </a:rPr>
            </a:br>
            <a:r>
              <a:rPr lang="tr-TR" sz="3600" dirty="0" smtClean="0">
                <a:solidFill>
                  <a:srgbClr val="00518E"/>
                </a:solidFill>
                <a:latin typeface="Impact" panose="020B0806030902050204" pitchFamily="34" charset="0"/>
              </a:rPr>
              <a:t/>
            </a:r>
            <a:br>
              <a:rPr lang="tr-TR" sz="3600" dirty="0" smtClean="0">
                <a:solidFill>
                  <a:srgbClr val="00518E"/>
                </a:solidFill>
                <a:latin typeface="Impact" panose="020B0806030902050204" pitchFamily="34" charset="0"/>
              </a:rPr>
            </a:br>
            <a:r>
              <a:rPr lang="tr-TR" sz="3600" dirty="0" smtClean="0">
                <a:solidFill>
                  <a:srgbClr val="00518E"/>
                </a:solidFill>
                <a:latin typeface="Impact" panose="020B0806030902050204" pitchFamily="34" charset="0"/>
              </a:rPr>
              <a:t>                         </a:t>
            </a:r>
            <a:r>
              <a:rPr lang="en-US" sz="3600" dirty="0" smtClean="0">
                <a:solidFill>
                  <a:srgbClr val="00518E"/>
                </a:solidFill>
                <a:latin typeface="Impact" panose="020B0806030902050204" pitchFamily="34" charset="0"/>
              </a:rPr>
              <a:t>                                                        </a:t>
            </a:r>
          </a:p>
          <a:p>
            <a:endParaRPr lang="en-US" sz="3600" dirty="0">
              <a:solidFill>
                <a:srgbClr val="00518E"/>
              </a:solidFill>
              <a:latin typeface="Impact" panose="020B0806030902050204" pitchFamily="34" charset="0"/>
            </a:endParaRPr>
          </a:p>
          <a:p>
            <a:r>
              <a:rPr lang="en-US" sz="3600" dirty="0" smtClean="0">
                <a:solidFill>
                  <a:srgbClr val="00518E"/>
                </a:solidFill>
                <a:latin typeface="Impact" panose="020B0806030902050204" pitchFamily="34" charset="0"/>
              </a:rPr>
              <a:t>                                                                   </a:t>
            </a:r>
            <a:r>
              <a:rPr lang="tr-TR" sz="3600" dirty="0" smtClean="0">
                <a:solidFill>
                  <a:srgbClr val="00518E"/>
                </a:solidFill>
                <a:latin typeface="Impact" panose="020B0806030902050204" pitchFamily="34" charset="0"/>
              </a:rPr>
              <a:t>         </a:t>
            </a:r>
            <a:r>
              <a:rPr lang="tr-TR" sz="8000" dirty="0" smtClean="0">
                <a:solidFill>
                  <a:srgbClr val="C00000"/>
                </a:solidFill>
                <a:latin typeface="Impact" panose="020B0806030902050204" pitchFamily="34" charset="0"/>
              </a:rPr>
              <a:t>YATAY GEÇİŞ</a:t>
            </a:r>
            <a:r>
              <a:rPr lang="en-US" sz="8000" dirty="0" smtClean="0">
                <a:solidFill>
                  <a:srgbClr val="C00000"/>
                </a:solidFill>
                <a:latin typeface="Impact" panose="020B0806030902050204" pitchFamily="34" charset="0"/>
              </a:rPr>
              <a:t> </a:t>
            </a:r>
            <a:r>
              <a:rPr lang="tr-TR" sz="8000" dirty="0" smtClean="0">
                <a:solidFill>
                  <a:srgbClr val="C00000"/>
                </a:solidFill>
                <a:latin typeface="Impact" panose="020B0806030902050204" pitchFamily="34" charset="0"/>
              </a:rPr>
              <a:t>İŞLEMLERİ        </a:t>
            </a:r>
            <a:r>
              <a:rPr lang="tr-TR" sz="6800" dirty="0" smtClean="0">
                <a:solidFill>
                  <a:srgbClr val="C00000"/>
                </a:solidFill>
                <a:latin typeface="Impact" panose="020B0806030902050204" pitchFamily="34" charset="0"/>
              </a:rPr>
              <a:t/>
            </a:r>
            <a:br>
              <a:rPr lang="tr-TR" sz="6800" dirty="0" smtClean="0">
                <a:solidFill>
                  <a:srgbClr val="C00000"/>
                </a:solidFill>
                <a:latin typeface="Impact" panose="020B0806030902050204" pitchFamily="34" charset="0"/>
              </a:rPr>
            </a:br>
            <a:r>
              <a:rPr lang="tr-TR" sz="6800" dirty="0" smtClean="0">
                <a:solidFill>
                  <a:srgbClr val="C00000"/>
                </a:solidFill>
                <a:latin typeface="Impact" panose="020B0806030902050204" pitchFamily="34" charset="0"/>
              </a:rPr>
              <a:t/>
            </a:r>
            <a:br>
              <a:rPr lang="tr-TR" sz="6800" dirty="0" smtClean="0">
                <a:solidFill>
                  <a:srgbClr val="C00000"/>
                </a:solidFill>
                <a:latin typeface="Impact" panose="020B0806030902050204" pitchFamily="34" charset="0"/>
              </a:rPr>
            </a:br>
            <a:r>
              <a:rPr lang="tr-TR" sz="2000" dirty="0" smtClean="0">
                <a:solidFill>
                  <a:srgbClr val="00518E"/>
                </a:solidFill>
                <a:latin typeface="Impact" panose="020B0806030902050204" pitchFamily="34" charset="0"/>
              </a:rPr>
              <a:t>                                                   </a:t>
            </a:r>
            <a:r>
              <a:rPr lang="en-US" sz="2000" dirty="0" smtClean="0">
                <a:solidFill>
                  <a:srgbClr val="00518E"/>
                </a:solidFill>
                <a:latin typeface="Impact" panose="020B0806030902050204" pitchFamily="34" charset="0"/>
              </a:rPr>
              <a:t>     </a:t>
            </a:r>
            <a:r>
              <a:rPr lang="tr-TR" sz="2000" dirty="0" smtClean="0">
                <a:solidFill>
                  <a:srgbClr val="00518E"/>
                </a:solidFill>
                <a:latin typeface="Arial Black" panose="020B0A04020102020204" pitchFamily="34" charset="0"/>
              </a:rPr>
              <a:t/>
            </a:r>
            <a:br>
              <a:rPr lang="tr-TR" sz="2000" dirty="0" smtClean="0">
                <a:solidFill>
                  <a:srgbClr val="00518E"/>
                </a:solidFill>
                <a:latin typeface="Arial Black" panose="020B0A04020102020204" pitchFamily="34" charset="0"/>
              </a:rPr>
            </a:br>
            <a:endParaRPr lang="tr-TR" sz="2000" dirty="0">
              <a:solidFill>
                <a:srgbClr val="00518E"/>
              </a:solidFill>
              <a:latin typeface="Arial Black" panose="020B0A04020102020204" pitchFamily="34" charset="0"/>
            </a:endParaRPr>
          </a:p>
        </p:txBody>
      </p:sp>
      <p:pic>
        <p:nvPicPr>
          <p:cNvPr id="9" name="Resim 8"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323528" y="285583"/>
            <a:ext cx="1466850" cy="638175"/>
          </a:xfrm>
          <a:prstGeom prst="rect">
            <a:avLst/>
          </a:prstGeom>
          <a:noFill/>
          <a:ln>
            <a:noFill/>
          </a:ln>
        </p:spPr>
      </p:pic>
    </p:spTree>
    <p:extLst>
      <p:ext uri="{BB962C8B-B14F-4D97-AF65-F5344CB8AC3E}">
        <p14:creationId xmlns:p14="http://schemas.microsoft.com/office/powerpoint/2010/main" val="820558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18" presetClass="emph" presetSubtype="0" fill="hold" grpId="1" nodeType="afterEffect">
                                  <p:stCondLst>
                                    <p:cond delay="0"/>
                                  </p:stCondLst>
                                  <p:iterate type="lt">
                                    <p:tmPct val="4000"/>
                                  </p:iterate>
                                  <p:childTnLst>
                                    <p:set>
                                      <p:cBhvr override="childStyle">
                                        <p:cTn id="12" dur="1000" fill="hold"/>
                                        <p:tgtEl>
                                          <p:spTgt spid="6"/>
                                        </p:tgtEl>
                                        <p:attrNameLst>
                                          <p:attrName>style.textDecorationUnderline</p:attrName>
                                        </p:attrNameLst>
                                      </p:cBhvr>
                                      <p:to>
                                        <p:strVal val="true"/>
                                      </p:to>
                                    </p:set>
                                  </p:childTnLst>
                                </p:cTn>
                              </p:par>
                            </p:childTnLst>
                          </p:cTn>
                        </p:par>
                        <p:par>
                          <p:cTn id="13" fill="hold">
                            <p:stCondLst>
                              <p:cond delay="14450"/>
                            </p:stCondLst>
                            <p:childTnLst>
                              <p:par>
                                <p:cTn id="14" presetID="42" presetClass="entr" presetSubtype="0" fill="hold" grpId="0" nodeType="afterEffect" nodePh="1">
                                  <p:stCondLst>
                                    <p:cond delay="250"/>
                                  </p:stCondLst>
                                  <p:endCondLst>
                                    <p:cond evt="begin" delay="0">
                                      <p:tn val="14"/>
                                    </p:cond>
                                  </p:endCondLst>
                                  <p:childTnLst>
                                    <p:set>
                                      <p:cBhvr>
                                        <p:cTn id="15" dur="1" fill="hold">
                                          <p:stCondLst>
                                            <p:cond delay="0"/>
                                          </p:stCondLst>
                                        </p:cTn>
                                        <p:tgtEl>
                                          <p:spTgt spid="7"/>
                                        </p:tgtEl>
                                        <p:attrNameLst>
                                          <p:attrName>style.visibility</p:attrName>
                                        </p:attrNameLst>
                                      </p:cBhvr>
                                      <p:to>
                                        <p:strVal val="visible"/>
                                      </p:to>
                                    </p:set>
                                    <p:animEffect transition="in" filter="fade">
                                      <p:cBhvr>
                                        <p:cTn id="16" dur="1250"/>
                                        <p:tgtEl>
                                          <p:spTgt spid="7"/>
                                        </p:tgtEl>
                                      </p:cBhvr>
                                    </p:animEffect>
                                    <p:anim calcmode="lin" valueType="num">
                                      <p:cBhvr>
                                        <p:cTn id="17" dur="1250" fill="hold"/>
                                        <p:tgtEl>
                                          <p:spTgt spid="7"/>
                                        </p:tgtEl>
                                        <p:attrNameLst>
                                          <p:attrName>ppt_x</p:attrName>
                                        </p:attrNameLst>
                                      </p:cBhvr>
                                      <p:tavLst>
                                        <p:tav tm="0">
                                          <p:val>
                                            <p:strVal val="#ppt_x"/>
                                          </p:val>
                                        </p:tav>
                                        <p:tav tm="100000">
                                          <p:val>
                                            <p:strVal val="#ppt_x"/>
                                          </p:val>
                                        </p:tav>
                                      </p:tavLst>
                                    </p:anim>
                                    <p:anim calcmode="lin" valueType="num">
                                      <p:cBhvr>
                                        <p:cTn id="18" dur="125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5950"/>
                            </p:stCondLst>
                            <p:childTnLst>
                              <p:par>
                                <p:cTn id="20" presetID="42" presetClass="entr" presetSubtype="0" fill="hold" grpId="0" nodeType="afterEffect">
                                  <p:stCondLst>
                                    <p:cond delay="7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250"/>
                                        <p:tgtEl>
                                          <p:spTgt spid="8"/>
                                        </p:tgtEl>
                                      </p:cBhvr>
                                    </p:animEffect>
                                    <p:anim calcmode="lin" valueType="num">
                                      <p:cBhvr>
                                        <p:cTn id="23" dur="1250" fill="hold"/>
                                        <p:tgtEl>
                                          <p:spTgt spid="8"/>
                                        </p:tgtEl>
                                        <p:attrNameLst>
                                          <p:attrName>ppt_x</p:attrName>
                                        </p:attrNameLst>
                                      </p:cBhvr>
                                      <p:tavLst>
                                        <p:tav tm="0">
                                          <p:val>
                                            <p:strVal val="#ppt_x"/>
                                          </p:val>
                                        </p:tav>
                                        <p:tav tm="100000">
                                          <p:val>
                                            <p:strVal val="#ppt_x"/>
                                          </p:val>
                                        </p:tav>
                                      </p:tavLst>
                                    </p:anim>
                                    <p:anim calcmode="lin" valueType="num">
                                      <p:cBhvr>
                                        <p:cTn id="24"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1052736"/>
            <a:ext cx="7488832" cy="4893647"/>
          </a:xfrm>
          <a:prstGeom prst="rect">
            <a:avLst/>
          </a:prstGeom>
        </p:spPr>
        <p:txBody>
          <a:bodyPr wrap="square">
            <a:spAutoFit/>
          </a:bodyPr>
          <a:lstStyle/>
          <a:p>
            <a:pPr algn="just"/>
            <a:r>
              <a:rPr lang="tr-TR" sz="2400" b="1" dirty="0" smtClean="0"/>
              <a:t>        Öğrencinin </a:t>
            </a:r>
            <a:r>
              <a:rPr lang="tr-TR" sz="2400" b="1" dirty="0"/>
              <a:t>transkript belgesinde “Başarılı”, “Geçer”, “</a:t>
            </a:r>
            <a:r>
              <a:rPr lang="tr-TR" sz="2400" b="1" dirty="0" err="1"/>
              <a:t>Pass</a:t>
            </a:r>
            <a:r>
              <a:rPr lang="tr-TR" sz="2400" b="1" dirty="0"/>
              <a:t>”, “Muaf”, “Yeterli” ve benzeri olarak ifade edilmiş başarı notlu derslere G “Geçti” notu verilir, dersin </a:t>
            </a:r>
            <a:r>
              <a:rPr lang="tr-TR" sz="2400" b="1" dirty="0" err="1"/>
              <a:t>AKTS’si</a:t>
            </a:r>
            <a:r>
              <a:rPr lang="tr-TR" sz="2400" b="1" dirty="0"/>
              <a:t> varsa toplam </a:t>
            </a:r>
            <a:r>
              <a:rPr lang="tr-TR" sz="2400" b="1" dirty="0" err="1"/>
              <a:t>AKTS’ye</a:t>
            </a:r>
            <a:r>
              <a:rPr lang="tr-TR" sz="2400" b="1" dirty="0"/>
              <a:t> dahil edilir, ancak genel not  ortalamasına katılmaz. </a:t>
            </a:r>
            <a:endParaRPr lang="tr-TR" sz="2400" b="1" dirty="0" smtClean="0"/>
          </a:p>
          <a:p>
            <a:pPr algn="just"/>
            <a:r>
              <a:rPr lang="tr-TR" sz="2400" b="1" dirty="0"/>
              <a:t> </a:t>
            </a:r>
            <a:r>
              <a:rPr lang="tr-TR" sz="2400" b="1" dirty="0" smtClean="0"/>
              <a:t>       Atatürk </a:t>
            </a:r>
            <a:r>
              <a:rPr lang="tr-TR" sz="2400" b="1" dirty="0"/>
              <a:t>İlkeleri ve İnkılap Tarihi, Türk Dili ve Yabancı Dil derslerinden başarı notu olarak “geçer”, “başarılı”, “yeterli”, “muaf” vb. terimler kullanılmışsa, öğrenci bu derslerden 100 üzerinden aldığı notu belgelendirdiği takdirde İstanbul Gedik Üniversitesi Ön Lisans ve Lisans Eğitim-Öğretim ve Sınav Yönetmeliği’nin 38.maddesinde yer alan not aralıkları esas alınarak başarı notu verilir.  </a:t>
            </a:r>
          </a:p>
        </p:txBody>
      </p:sp>
      <p:pic>
        <p:nvPicPr>
          <p:cNvPr id="3" name="Resim 2"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238175" y="260648"/>
            <a:ext cx="1466850" cy="638175"/>
          </a:xfrm>
          <a:prstGeom prst="rect">
            <a:avLst/>
          </a:prstGeom>
          <a:noFill/>
          <a:ln>
            <a:noFill/>
          </a:ln>
        </p:spPr>
      </p:pic>
    </p:spTree>
    <p:extLst>
      <p:ext uri="{BB962C8B-B14F-4D97-AF65-F5344CB8AC3E}">
        <p14:creationId xmlns:p14="http://schemas.microsoft.com/office/powerpoint/2010/main" val="1062493596"/>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87624" y="1124745"/>
            <a:ext cx="7056784" cy="4524315"/>
          </a:xfrm>
          <a:prstGeom prst="rect">
            <a:avLst/>
          </a:prstGeom>
        </p:spPr>
        <p:txBody>
          <a:bodyPr wrap="square">
            <a:spAutoFit/>
          </a:bodyPr>
          <a:lstStyle/>
          <a:p>
            <a:pPr algn="just"/>
            <a:r>
              <a:rPr lang="tr-TR" sz="2400" b="1" dirty="0" smtClean="0"/>
              <a:t>         Muafiyet </a:t>
            </a:r>
            <a:r>
              <a:rPr lang="tr-TR" sz="2400" b="1" dirty="0"/>
              <a:t>değerlendirmesinde bir dersin notunun ön lisans ve lisans düzeyinde en az DD ve üzerinde olması gerekir. DD ve DC harf notlu derslere muafiyet verilebilmesi için genel not ortalamasının İstanbul Gedik Üniversitesi Ön lisans ve Lisans Eğitim-Öğretim ve Sınav Yönetmeliği’nin 38.maddesindeki esaslara uygun olması gerekir. Lisansüstü ders muafiyetlerinde ise İstanbul Gedik Üniversitesi Lisansüstü Eğitim-Öğretim Yönetmeliği’nin 40/4 ve 40/5.maddelerinde yer alan karşılıkları dikkate alınmak suretiyle en az CC ve üzerinde not alınarak başarılı olunması gerekir.</a:t>
            </a:r>
          </a:p>
        </p:txBody>
      </p:sp>
      <p:pic>
        <p:nvPicPr>
          <p:cNvPr id="3" name="Resim 2"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454199" y="332656"/>
            <a:ext cx="1466850" cy="638175"/>
          </a:xfrm>
          <a:prstGeom prst="rect">
            <a:avLst/>
          </a:prstGeom>
          <a:noFill/>
          <a:ln>
            <a:noFill/>
          </a:ln>
        </p:spPr>
      </p:pic>
    </p:spTree>
    <p:extLst>
      <p:ext uri="{BB962C8B-B14F-4D97-AF65-F5344CB8AC3E}">
        <p14:creationId xmlns:p14="http://schemas.microsoft.com/office/powerpoint/2010/main" val="3162777921"/>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1124744"/>
            <a:ext cx="7632848" cy="3046988"/>
          </a:xfrm>
          <a:prstGeom prst="rect">
            <a:avLst/>
          </a:prstGeom>
        </p:spPr>
        <p:txBody>
          <a:bodyPr wrap="square">
            <a:spAutoFit/>
          </a:bodyPr>
          <a:lstStyle/>
          <a:p>
            <a:pPr lvl="1" algn="just"/>
            <a:r>
              <a:rPr lang="tr-TR" sz="2400" b="1" dirty="0" smtClean="0"/>
              <a:t>       Örgün</a:t>
            </a:r>
            <a:r>
              <a:rPr lang="tr-TR" sz="2400" b="1" dirty="0"/>
              <a:t>, açık veya uzaktan yükseköğretim programlarında alınan ve başarılı olunan Atatürk İlkeleri ve İnkılâp Tarihi, Türk Dili ve benzeri ortak zorunlu dersler için muafiyet verilirken dersin içerik ve kredi miktarı dikkate alınmaz. Derslerin başarı notu sisteme aynen girilir. </a:t>
            </a:r>
            <a:endParaRPr lang="tr-TR" sz="2400" b="1" dirty="0" smtClean="0"/>
          </a:p>
          <a:p>
            <a:pPr lvl="1" algn="just"/>
            <a:r>
              <a:rPr lang="tr-TR" sz="2400" b="1" dirty="0"/>
              <a:t> </a:t>
            </a:r>
            <a:r>
              <a:rPr lang="tr-TR" sz="2400" b="1" dirty="0" smtClean="0"/>
              <a:t>      </a:t>
            </a:r>
            <a:r>
              <a:rPr lang="tr-TR" sz="2400" b="1" dirty="0" err="1" smtClean="0"/>
              <a:t>Açıköğretim</a:t>
            </a:r>
            <a:r>
              <a:rPr lang="tr-TR" sz="2400" b="1" dirty="0" smtClean="0"/>
              <a:t> </a:t>
            </a:r>
            <a:r>
              <a:rPr lang="tr-TR" sz="2400" b="1" dirty="0"/>
              <a:t>programlarında alınan diğer derslere muafiyet verilmez.</a:t>
            </a:r>
          </a:p>
        </p:txBody>
      </p:sp>
    </p:spTree>
    <p:extLst>
      <p:ext uri="{BB962C8B-B14F-4D97-AF65-F5344CB8AC3E}">
        <p14:creationId xmlns:p14="http://schemas.microsoft.com/office/powerpoint/2010/main" val="602844440"/>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1268760"/>
            <a:ext cx="7200800" cy="2677656"/>
          </a:xfrm>
          <a:prstGeom prst="rect">
            <a:avLst/>
          </a:prstGeom>
        </p:spPr>
        <p:txBody>
          <a:bodyPr wrap="square">
            <a:spAutoFit/>
          </a:bodyPr>
          <a:lstStyle/>
          <a:p>
            <a:pPr lvl="1" algn="just"/>
            <a:r>
              <a:rPr lang="tr-TR" sz="2400" b="1" dirty="0"/>
              <a:t>Enstitü/Fakülte/YO/MYO Muafiyet ve İntibak Komisyonları, öğrencinin muaf olmak istediği dersler ile ilgili gerekli incelemeleri yaparak, başarılı olduğu ve muafiyet talep edilen tüm dersler için muafiyet kararını akademik takvimde belirtilen “ders ekleme ve bırakma” işleminin son gününe kadar karara bağlarlar.</a:t>
            </a:r>
          </a:p>
        </p:txBody>
      </p:sp>
      <p:pic>
        <p:nvPicPr>
          <p:cNvPr id="3" name="Resim 2"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1466850" cy="638175"/>
          </a:xfrm>
          <a:prstGeom prst="rect">
            <a:avLst/>
          </a:prstGeom>
          <a:noFill/>
          <a:ln>
            <a:noFill/>
          </a:ln>
        </p:spPr>
      </p:pic>
    </p:spTree>
    <p:extLst>
      <p:ext uri="{BB962C8B-B14F-4D97-AF65-F5344CB8AC3E}">
        <p14:creationId xmlns:p14="http://schemas.microsoft.com/office/powerpoint/2010/main" val="84737570"/>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97246" y="1484784"/>
            <a:ext cx="7983800" cy="4093428"/>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tr-TR"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2000" b="1" dirty="0" smtClean="0">
                <a:latin typeface="Times New Roman" panose="02020603050405020304" pitchFamily="18" charset="0"/>
                <a:ea typeface="Calibri" panose="020F0502020204030204" pitchFamily="34" charset="0"/>
                <a:cs typeface="Times New Roman" panose="02020603050405020304" pitchFamily="18" charset="0"/>
              </a:rPr>
              <a:t>MUAFİYET VE İNTİBAKLA İLGİLİ</a:t>
            </a:r>
          </a:p>
          <a:p>
            <a:pPr algn="just"/>
            <a:r>
              <a:rPr lang="tr-TR" sz="2000" b="1" dirty="0">
                <a:latin typeface="Times New Roman" panose="02020603050405020304" pitchFamily="18" charset="0"/>
                <a:ea typeface="Calibri" panose="020F0502020204030204" pitchFamily="34" charset="0"/>
                <a:cs typeface="Times New Roman" panose="02020603050405020304" pitchFamily="18" charset="0"/>
              </a:rPr>
              <a:t> </a:t>
            </a:r>
            <a:r>
              <a:rPr lang="tr-TR" sz="2000" b="1" dirty="0" smtClean="0">
                <a:latin typeface="Times New Roman" panose="02020603050405020304" pitchFamily="18" charset="0"/>
                <a:ea typeface="Calibri" panose="020F0502020204030204" pitchFamily="34" charset="0"/>
                <a:cs typeface="Times New Roman" panose="02020603050405020304" pitchFamily="18" charset="0"/>
              </a:rPr>
              <a:t>                             (Yönetim Kurulu Karar Örneği)</a:t>
            </a:r>
            <a:endParaRPr lang="tr-TR" sz="2000" dirty="0" smtClean="0">
              <a:latin typeface="Calibri" panose="020F0502020204030204" pitchFamily="34" charset="0"/>
              <a:ea typeface="Calibri" panose="020F0502020204030204" pitchFamily="34" charset="0"/>
              <a:cs typeface="Times New Roman" panose="02020603050405020304" pitchFamily="18" charset="0"/>
            </a:endParaRPr>
          </a:p>
          <a:p>
            <a:r>
              <a:rPr lang="tr-TR" sz="2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tr-TR"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tr-TR"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lgn="just"/>
            <a:r>
              <a:rPr lang="tr-TR"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a:t>
            </a:r>
            <a:r>
              <a:rPr lang="tr-TR" sz="2000" b="1" dirty="0" smtClean="0">
                <a:latin typeface="Times New Roman" panose="02020603050405020304" pitchFamily="18" charset="0"/>
                <a:ea typeface="Calibri" panose="020F0502020204030204" pitchFamily="34" charset="0"/>
                <a:cs typeface="Times New Roman" panose="02020603050405020304" pitchFamily="18" charset="0"/>
              </a:rPr>
              <a:t>Eğitim-Öğretim yılı……………döneminde  Fakültemiz İnşaat Mühendisliği Bölümüne yatay geçiş başvurusu kabul edilen ………….. </a:t>
            </a:r>
            <a:r>
              <a:rPr lang="tr-TR" sz="2000" b="1" dirty="0" err="1" smtClean="0">
                <a:latin typeface="Times New Roman" panose="02020603050405020304" pitchFamily="18" charset="0"/>
                <a:ea typeface="Calibri" panose="020F0502020204030204" pitchFamily="34" charset="0"/>
                <a:cs typeface="Times New Roman" panose="02020603050405020304" pitchFamily="18" charset="0"/>
              </a:rPr>
              <a:t>no’lu</a:t>
            </a:r>
            <a:r>
              <a:rPr lang="tr-TR" sz="2000" b="1" dirty="0" smtClean="0">
                <a:latin typeface="Times New Roman" panose="02020603050405020304" pitchFamily="18" charset="0"/>
                <a:ea typeface="Calibri" panose="020F0502020204030204" pitchFamily="34" charset="0"/>
                <a:cs typeface="Times New Roman" panose="02020603050405020304" pitchFamily="18" charset="0"/>
              </a:rPr>
              <a:t> Namık Kemal </a:t>
            </a:r>
            <a:r>
              <a:rPr lang="tr-TR" sz="2000" b="1" dirty="0" err="1" smtClean="0">
                <a:latin typeface="Times New Roman" panose="02020603050405020304" pitchFamily="18" charset="0"/>
                <a:ea typeface="Calibri" panose="020F0502020204030204" pitchFamily="34" charset="0"/>
                <a:cs typeface="Times New Roman" panose="02020603050405020304" pitchFamily="18" charset="0"/>
              </a:rPr>
              <a:t>AZAK’ın</a:t>
            </a:r>
            <a:r>
              <a:rPr lang="tr-TR" sz="2000" b="1" dirty="0" smtClean="0">
                <a:latin typeface="Times New Roman" panose="02020603050405020304" pitchFamily="18" charset="0"/>
                <a:ea typeface="Calibri" panose="020F0502020204030204" pitchFamily="34" charset="0"/>
                <a:cs typeface="Times New Roman" panose="02020603050405020304" pitchFamily="18" charset="0"/>
              </a:rPr>
              <a:t> ders muafiyetleri konusu görüşüldü.</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tr-TR" sz="2000" b="1" dirty="0" smtClean="0">
                <a:latin typeface="Times New Roman" panose="02020603050405020304" pitchFamily="18" charset="0"/>
                <a:ea typeface="Calibri" panose="020F0502020204030204" pitchFamily="34" charset="0"/>
                <a:cs typeface="Times New Roman" panose="02020603050405020304" pitchFamily="18" charset="0"/>
              </a:rPr>
              <a:t>Yapılan görüşmeler sonunda öğrencinin daha önce Karadeniz Teknik Üniversitesi Mühendislik Fakültesi İnşaat Mühendisliği Bölümü’nde alıp başarmış olduğu aşağıda belirtilen derslerden muafiyetine, ...sınıf …yarıyıla intibakının  yapılmasına, durumun Öğrenci İşleri Daire Başkanlığına bildirilmek üzere  Dekanlık Makamına arzına  oy birliği ile karar verildi.</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      </a:t>
            </a:r>
            <a:endParaRPr lang="tr-TR" sz="2000" dirty="0"/>
          </a:p>
        </p:txBody>
      </p:sp>
      <p:pic>
        <p:nvPicPr>
          <p:cNvPr id="3" name="Resim 2"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1466850" cy="638175"/>
          </a:xfrm>
          <a:prstGeom prst="rect">
            <a:avLst/>
          </a:prstGeom>
          <a:noFill/>
          <a:ln>
            <a:noFill/>
          </a:ln>
        </p:spPr>
      </p:pic>
    </p:spTree>
    <p:extLst>
      <p:ext uri="{BB962C8B-B14F-4D97-AF65-F5344CB8AC3E}">
        <p14:creationId xmlns:p14="http://schemas.microsoft.com/office/powerpoint/2010/main" val="2585735405"/>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eaLnBrk="1" fontAlgn="auto" hangingPunct="1">
              <a:spcAft>
                <a:spcPts val="0"/>
              </a:spcAft>
              <a:defRPr/>
            </a:pPr>
            <a:r>
              <a:rPr lang="tr-TR" dirty="0" smtClean="0">
                <a:solidFill>
                  <a:srgbClr val="00008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tr-TR" dirty="0" smtClean="0">
                <a:solidFill>
                  <a:srgbClr val="C0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ÖRNEK MUAFİYET  TABLOSU</a:t>
            </a:r>
            <a:endParaRPr lang="tr-TR" dirty="0">
              <a:solidFill>
                <a:srgbClr val="C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2" name="İçerik Yer Tutucusu 11"/>
          <p:cNvGraphicFramePr>
            <a:graphicFrameLocks noGrp="1"/>
          </p:cNvGraphicFramePr>
          <p:nvPr>
            <p:ph sz="quarter" idx="1"/>
            <p:extLst>
              <p:ext uri="{D42A27DB-BD31-4B8C-83A1-F6EECF244321}">
                <p14:modId xmlns:p14="http://schemas.microsoft.com/office/powerpoint/2010/main" val="784917868"/>
              </p:ext>
            </p:extLst>
          </p:nvPr>
        </p:nvGraphicFramePr>
        <p:xfrm>
          <a:off x="251519" y="1484785"/>
          <a:ext cx="8856985" cy="3577140"/>
        </p:xfrm>
        <a:graphic>
          <a:graphicData uri="http://schemas.openxmlformats.org/drawingml/2006/table">
            <a:tbl>
              <a:tblPr/>
              <a:tblGrid>
                <a:gridCol w="785367"/>
                <a:gridCol w="1590898"/>
                <a:gridCol w="648072"/>
                <a:gridCol w="648072"/>
                <a:gridCol w="714376"/>
                <a:gridCol w="864096"/>
                <a:gridCol w="1656184"/>
                <a:gridCol w="648072"/>
                <a:gridCol w="648072"/>
                <a:gridCol w="653776"/>
              </a:tblGrid>
              <a:tr h="576063">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GELDİĞİ ÜNİVERSİTEDE BAŞARDIĞI DERSLER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ÜNİVERSİTEMİZDE MUAFİYET VERİLEN DERSLER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474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C00000"/>
                          </a:solidFill>
                          <a:effectLst/>
                          <a:latin typeface="+mn-lt"/>
                          <a:cs typeface="Segoe UI" pitchFamily="34" charset="0"/>
                        </a:rPr>
                        <a:t>Ders Kodu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C00000"/>
                          </a:solidFill>
                          <a:effectLst/>
                          <a:latin typeface="+mn-lt"/>
                          <a:cs typeface="Segoe UI" pitchFamily="34" charset="0"/>
                        </a:rPr>
                        <a:t>Ders Adı</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C00000"/>
                          </a:solidFill>
                          <a:effectLst/>
                          <a:latin typeface="+mn-lt"/>
                          <a:cs typeface="Segoe UI" pitchFamily="34" charset="0"/>
                        </a:rPr>
                        <a:t> Kredi</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C00000"/>
                          </a:solidFill>
                          <a:effectLst/>
                          <a:latin typeface="+mn-lt"/>
                          <a:cs typeface="Segoe UI" pitchFamily="34" charset="0"/>
                        </a:rPr>
                        <a:t>AKTS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C00000"/>
                          </a:solidFill>
                          <a:effectLst/>
                          <a:latin typeface="+mn-lt"/>
                          <a:cs typeface="Segoe UI" pitchFamily="34" charset="0"/>
                        </a:rPr>
                        <a:t>Başarı Notu</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C00000"/>
                          </a:solidFill>
                          <a:effectLst/>
                          <a:latin typeface="+mn-lt"/>
                          <a:cs typeface="Segoe UI" pitchFamily="34" charset="0"/>
                        </a:rPr>
                        <a:t>Ders Kodu</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C00000"/>
                          </a:solidFill>
                          <a:effectLst/>
                          <a:latin typeface="+mn-lt"/>
                          <a:cs typeface="Segoe UI" pitchFamily="34" charset="0"/>
                        </a:rPr>
                        <a:t>Dersin Adı</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C00000"/>
                          </a:solidFill>
                          <a:effectLst/>
                          <a:latin typeface="+mn-lt"/>
                          <a:cs typeface="Segoe UI" pitchFamily="34" charset="0"/>
                        </a:rPr>
                        <a:t> Kredi</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C00000"/>
                          </a:solidFill>
                          <a:effectLst/>
                          <a:latin typeface="+mn-lt"/>
                          <a:cs typeface="Segoe UI" pitchFamily="34" charset="0"/>
                        </a:rPr>
                        <a:t>AKTS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C00000"/>
                          </a:solidFill>
                          <a:effectLst/>
                          <a:latin typeface="+mn-lt"/>
                          <a:cs typeface="Segoe UI" pitchFamily="34" charset="0"/>
                        </a:rPr>
                        <a:t>Başarı Notu</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r>
              <a:tr h="44652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ATA101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 Atatürk İlkeleri ve İnkılap Tarihi I</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BB</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ATA101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Atatürk İlkeleri ve İnkılap Tarihi I</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BB</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r>
              <a:tr h="44411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TUR 101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Türk Dili I</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CB</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TUR101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Türk Dili I</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CB</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r>
              <a:tr h="44411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MST 200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Staj I</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G</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MİM 210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Staj I</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G</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r>
              <a:tr h="44411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MAT 200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Matematik II</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CC</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MAT250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Matematik II</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6</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CC</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r>
              <a:tr h="48661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FİZ 120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Fizik I</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6</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BA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FIZ 170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Fizik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Segoe UI" pitchFamily="34" charset="0"/>
                        </a:rPr>
                        <a:t>BA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r>
            </a:tbl>
          </a:graphicData>
        </a:graphic>
      </p:graphicFrame>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1466850" cy="638175"/>
          </a:xfrm>
          <a:prstGeom prst="rect">
            <a:avLst/>
          </a:prstGeom>
          <a:noFill/>
          <a:ln>
            <a:noFill/>
          </a:ln>
        </p:spPr>
      </p:pic>
    </p:spTree>
    <p:extLst>
      <p:ext uri="{BB962C8B-B14F-4D97-AF65-F5344CB8AC3E}">
        <p14:creationId xmlns:p14="http://schemas.microsoft.com/office/powerpoint/2010/main" val="4108526237"/>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8650" y="956603"/>
            <a:ext cx="7886700" cy="734086"/>
          </a:xfrm>
        </p:spPr>
        <p:txBody>
          <a:bodyPr/>
          <a:lstStyle/>
          <a:p>
            <a:r>
              <a:rPr lang="tr-TR" dirty="0" smtClean="0"/>
              <a:t>   </a:t>
            </a:r>
            <a:r>
              <a:rPr lang="tr-TR" b="1" dirty="0" smtClean="0">
                <a:latin typeface="+mn-lt"/>
              </a:rPr>
              <a:t>ÇİFT ANADAL, YANDAL İŞLEMLERİ</a:t>
            </a:r>
            <a:endParaRPr lang="tr-TR" b="1" dirty="0">
              <a:latin typeface="+mn-lt"/>
            </a:endParaRPr>
          </a:p>
        </p:txBody>
      </p:sp>
      <p:sp>
        <p:nvSpPr>
          <p:cNvPr id="3" name="İçerik Yer Tutucusu 2"/>
          <p:cNvSpPr>
            <a:spLocks noGrp="1"/>
          </p:cNvSpPr>
          <p:nvPr>
            <p:ph idx="1"/>
          </p:nvPr>
        </p:nvSpPr>
        <p:spPr/>
        <p:txBody>
          <a:bodyPr/>
          <a:lstStyle/>
          <a:p>
            <a:pPr algn="just"/>
            <a:r>
              <a:rPr lang="tr-TR" sz="2400" b="1" dirty="0" smtClean="0">
                <a:solidFill>
                  <a:srgbClr val="C00000"/>
                </a:solidFill>
              </a:rPr>
              <a:t>Çift </a:t>
            </a:r>
            <a:r>
              <a:rPr lang="tr-TR" sz="2400" b="1" dirty="0" err="1">
                <a:solidFill>
                  <a:srgbClr val="C00000"/>
                </a:solidFill>
              </a:rPr>
              <a:t>Anadal</a:t>
            </a:r>
            <a:r>
              <a:rPr lang="tr-TR" sz="2400" b="1" dirty="0">
                <a:solidFill>
                  <a:srgbClr val="C00000"/>
                </a:solidFill>
              </a:rPr>
              <a:t> </a:t>
            </a:r>
            <a:r>
              <a:rPr lang="tr-TR" sz="2400" b="1" dirty="0" smtClean="0">
                <a:solidFill>
                  <a:srgbClr val="C00000"/>
                </a:solidFill>
              </a:rPr>
              <a:t>Programı (ÇAP):</a:t>
            </a:r>
            <a:r>
              <a:rPr lang="tr-TR" sz="2400" b="1" dirty="0" smtClean="0"/>
              <a:t> </a:t>
            </a:r>
            <a:r>
              <a:rPr lang="tr-TR" sz="2400" b="1" dirty="0"/>
              <a:t>Öğrencilerin ikinci bir lisans veya ön lisans programından ders alıp, iki ayrı diploma alabilmesini sağlayan </a:t>
            </a:r>
            <a:r>
              <a:rPr lang="tr-TR" sz="2400" b="1" dirty="0" smtClean="0"/>
              <a:t>programdır.</a:t>
            </a:r>
          </a:p>
          <a:p>
            <a:endParaRPr lang="tr-TR" dirty="0"/>
          </a:p>
          <a:p>
            <a:pPr algn="just"/>
            <a:r>
              <a:rPr lang="tr-TR" sz="2400" b="1" dirty="0" err="1">
                <a:solidFill>
                  <a:srgbClr val="C00000"/>
                </a:solidFill>
              </a:rPr>
              <a:t>Yandal</a:t>
            </a:r>
            <a:r>
              <a:rPr lang="tr-TR" sz="2400" b="1" dirty="0">
                <a:solidFill>
                  <a:srgbClr val="C00000"/>
                </a:solidFill>
              </a:rPr>
              <a:t> Programı: </a:t>
            </a:r>
            <a:r>
              <a:rPr lang="tr-TR" sz="2400" b="1" dirty="0"/>
              <a:t>Lisans öğrenimini başarıyla yürütmekte olan ve diğer koşulları sağlayan öğrencinin, aynı zamanda ikinci bir lisans programında sertifika </a:t>
            </a:r>
            <a:r>
              <a:rPr lang="tr-TR" sz="2400" b="1" dirty="0" smtClean="0"/>
              <a:t>almayı amaçlayan eğitim-öğretim programıdır.</a:t>
            </a:r>
            <a:endParaRPr lang="tr-TR" b="1" dirty="0"/>
          </a:p>
          <a:p>
            <a:endParaRPr lang="tr-TR" b="1"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1466850" cy="638175"/>
          </a:xfrm>
          <a:prstGeom prst="rect">
            <a:avLst/>
          </a:prstGeom>
          <a:noFill/>
          <a:ln>
            <a:noFill/>
          </a:ln>
        </p:spPr>
      </p:pic>
    </p:spTree>
    <p:extLst>
      <p:ext uri="{BB962C8B-B14F-4D97-AF65-F5344CB8AC3E}">
        <p14:creationId xmlns:p14="http://schemas.microsoft.com/office/powerpoint/2010/main" val="1886653913"/>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8650" y="908719"/>
            <a:ext cx="7886700" cy="576065"/>
          </a:xfrm>
        </p:spPr>
        <p:txBody>
          <a:bodyPr>
            <a:normAutofit fontScale="90000"/>
          </a:bodyPr>
          <a:lstStyle/>
          <a:p>
            <a:r>
              <a:rPr lang="tr-TR" sz="1800" b="1" dirty="0" smtClean="0"/>
              <a:t>       ÇİFT ANADAL PROGRAMINA BAŞVURU VE KABUL KOŞULLARI</a:t>
            </a:r>
            <a:r>
              <a:rPr lang="tr-TR" sz="2400" b="1" dirty="0" smtClean="0"/>
              <a:t/>
            </a:r>
            <a:br>
              <a:rPr lang="tr-TR" sz="2400" b="1" dirty="0" smtClean="0"/>
            </a:br>
            <a:endParaRPr lang="tr-TR" sz="2400" dirty="0"/>
          </a:p>
        </p:txBody>
      </p:sp>
      <p:sp>
        <p:nvSpPr>
          <p:cNvPr id="3" name="İçerik Yer Tutucusu 2"/>
          <p:cNvSpPr>
            <a:spLocks noGrp="1"/>
          </p:cNvSpPr>
          <p:nvPr>
            <p:ph idx="1"/>
          </p:nvPr>
        </p:nvSpPr>
        <p:spPr>
          <a:xfrm>
            <a:off x="628650" y="1628800"/>
            <a:ext cx="7886700" cy="4548163"/>
          </a:xfrm>
        </p:spPr>
        <p:txBody>
          <a:bodyPr/>
          <a:lstStyle/>
          <a:p>
            <a:pPr marL="0" indent="0" algn="just">
              <a:buNone/>
            </a:pPr>
            <a:r>
              <a:rPr lang="tr-TR" b="1" dirty="0" smtClean="0"/>
              <a:t>        Çift </a:t>
            </a:r>
            <a:r>
              <a:rPr lang="tr-TR" b="1" dirty="0" err="1"/>
              <a:t>anadal</a:t>
            </a:r>
            <a:r>
              <a:rPr lang="tr-TR" b="1" dirty="0"/>
              <a:t> programına başvuru yapmak isteyen öğrenciler; form dilekçe, onaylı transkript, ÖSYS puan çıktısı ve başarı sıralamasında %20 içerisinde yer aldığına dair belge (Öğrenci İşleri Daire Başkanlığı’ndan alınacaktır) ile çift </a:t>
            </a:r>
            <a:r>
              <a:rPr lang="tr-TR" b="1" dirty="0" err="1"/>
              <a:t>anadal</a:t>
            </a:r>
            <a:r>
              <a:rPr lang="tr-TR" b="1" dirty="0"/>
              <a:t> yapmak istediği bölüme başvurur. </a:t>
            </a:r>
            <a:endParaRPr lang="tr-TR" b="1" dirty="0" smtClean="0"/>
          </a:p>
          <a:p>
            <a:pPr marL="0" indent="0" algn="just">
              <a:buNone/>
            </a:pPr>
            <a:r>
              <a:rPr lang="tr-TR" b="1" dirty="0"/>
              <a:t> </a:t>
            </a:r>
            <a:r>
              <a:rPr lang="tr-TR" b="1" dirty="0" smtClean="0"/>
              <a:t>       Eğitim </a:t>
            </a:r>
            <a:r>
              <a:rPr lang="tr-TR" b="1" dirty="0"/>
              <a:t>dili Türkçe olan programlara kayıtlı olan öğrencilerden, eğitim dili yabancı dil olan çift </a:t>
            </a:r>
            <a:r>
              <a:rPr lang="tr-TR" b="1" dirty="0" err="1"/>
              <a:t>anadal</a:t>
            </a:r>
            <a:r>
              <a:rPr lang="tr-TR" b="1" dirty="0"/>
              <a:t> programına başvuru yapmak isteyenlerin Üniversitemiz Yabancı Diller Yüksekokulu tarafından yapılan veya geçerliliği Üniversitemizce kabul edilen ulusal veya uluslararası sınavlardan yeterli puanı aldığını gösterir sınav sonuç belgelerini başvuru belgelerine eklemeleri gerekmektedir.</a:t>
            </a:r>
          </a:p>
          <a:p>
            <a:endParaRPr lang="tr-TR"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1466850" cy="638175"/>
          </a:xfrm>
          <a:prstGeom prst="rect">
            <a:avLst/>
          </a:prstGeom>
          <a:noFill/>
          <a:ln>
            <a:noFill/>
          </a:ln>
        </p:spPr>
      </p:pic>
    </p:spTree>
    <p:extLst>
      <p:ext uri="{BB962C8B-B14F-4D97-AF65-F5344CB8AC3E}">
        <p14:creationId xmlns:p14="http://schemas.microsoft.com/office/powerpoint/2010/main" val="1341586496"/>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8650" y="365127"/>
            <a:ext cx="7886700" cy="45719"/>
          </a:xfrm>
        </p:spPr>
        <p:txBody>
          <a:bodyPr>
            <a:normAutofit fontScale="90000"/>
          </a:bodyPr>
          <a:lstStyle/>
          <a:p>
            <a:endParaRPr lang="tr-TR" dirty="0"/>
          </a:p>
        </p:txBody>
      </p:sp>
      <p:sp>
        <p:nvSpPr>
          <p:cNvPr id="3" name="İçerik Yer Tutucusu 2"/>
          <p:cNvSpPr>
            <a:spLocks noGrp="1"/>
          </p:cNvSpPr>
          <p:nvPr>
            <p:ph idx="1"/>
          </p:nvPr>
        </p:nvSpPr>
        <p:spPr>
          <a:xfrm>
            <a:off x="628650" y="1124743"/>
            <a:ext cx="7886700" cy="5052219"/>
          </a:xfrm>
        </p:spPr>
        <p:txBody>
          <a:bodyPr/>
          <a:lstStyle/>
          <a:p>
            <a:r>
              <a:rPr lang="tr-TR" b="1" dirty="0"/>
              <a:t>Öğrencinin başvurduğu yarıyıla kadar ana dalında aldığı tüm dersleri başarıyla tamamlamış olması gerekir.</a:t>
            </a:r>
          </a:p>
          <a:p>
            <a:r>
              <a:rPr lang="tr-TR" b="1" dirty="0" smtClean="0"/>
              <a:t>Aynı </a:t>
            </a:r>
            <a:r>
              <a:rPr lang="tr-TR" b="1" dirty="0"/>
              <a:t>anda birden fazla çift </a:t>
            </a:r>
            <a:r>
              <a:rPr lang="tr-TR" b="1" dirty="0" err="1"/>
              <a:t>anadal</a:t>
            </a:r>
            <a:r>
              <a:rPr lang="tr-TR" b="1" dirty="0"/>
              <a:t> programına kayıt yaptırılamaz.</a:t>
            </a:r>
          </a:p>
          <a:p>
            <a:r>
              <a:rPr lang="tr-TR" b="1" dirty="0" err="1" smtClean="0"/>
              <a:t>Anadal</a:t>
            </a:r>
            <a:r>
              <a:rPr lang="tr-TR" b="1" dirty="0" smtClean="0"/>
              <a:t> </a:t>
            </a:r>
            <a:r>
              <a:rPr lang="tr-TR" b="1" dirty="0"/>
              <a:t>lisans diploma programında en erken üçüncü yarıyılın başında, en geç ise dört yıllık programlarda beşinci yarıyılın başında, </a:t>
            </a:r>
            <a:r>
              <a:rPr lang="tr-TR" b="1" dirty="0" err="1"/>
              <a:t>anadal</a:t>
            </a:r>
            <a:r>
              <a:rPr lang="tr-TR" b="1" dirty="0"/>
              <a:t> </a:t>
            </a:r>
            <a:r>
              <a:rPr lang="tr-TR" b="1" dirty="0" err="1"/>
              <a:t>önlisans</a:t>
            </a:r>
            <a:r>
              <a:rPr lang="tr-TR" b="1" dirty="0"/>
              <a:t> diploma programında en erken ikinci yarıyılın başında, en geç ise üçüncü yarıyılın başında öğrenci çift </a:t>
            </a:r>
            <a:r>
              <a:rPr lang="tr-TR" b="1" dirty="0" err="1"/>
              <a:t>anadal</a:t>
            </a:r>
            <a:r>
              <a:rPr lang="tr-TR" b="1" dirty="0"/>
              <a:t> diploma programına, başvurabilir.</a:t>
            </a:r>
          </a:p>
          <a:p>
            <a:endParaRPr lang="tr-TR"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1466850" cy="638175"/>
          </a:xfrm>
          <a:prstGeom prst="rect">
            <a:avLst/>
          </a:prstGeom>
          <a:noFill/>
          <a:ln>
            <a:noFill/>
          </a:ln>
        </p:spPr>
      </p:pic>
    </p:spTree>
    <p:extLst>
      <p:ext uri="{BB962C8B-B14F-4D97-AF65-F5344CB8AC3E}">
        <p14:creationId xmlns:p14="http://schemas.microsoft.com/office/powerpoint/2010/main" val="1269244812"/>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8650" y="365126"/>
            <a:ext cx="7886700" cy="45719"/>
          </a:xfrm>
        </p:spPr>
        <p:txBody>
          <a:bodyPr>
            <a:normAutofit fontScale="90000"/>
          </a:bodyPr>
          <a:lstStyle/>
          <a:p>
            <a:endParaRPr lang="tr-TR" dirty="0"/>
          </a:p>
        </p:txBody>
      </p:sp>
      <p:sp>
        <p:nvSpPr>
          <p:cNvPr id="3" name="İçerik Yer Tutucusu 2"/>
          <p:cNvSpPr>
            <a:spLocks noGrp="1"/>
          </p:cNvSpPr>
          <p:nvPr>
            <p:ph idx="1"/>
          </p:nvPr>
        </p:nvSpPr>
        <p:spPr>
          <a:xfrm>
            <a:off x="628650" y="826815"/>
            <a:ext cx="7886700" cy="5350148"/>
          </a:xfrm>
        </p:spPr>
        <p:txBody>
          <a:bodyPr/>
          <a:lstStyle/>
          <a:p>
            <a:pPr algn="just"/>
            <a:r>
              <a:rPr lang="tr-TR" b="1" dirty="0"/>
              <a:t> </a:t>
            </a:r>
            <a:r>
              <a:rPr lang="tr-TR" b="1" dirty="0" smtClean="0"/>
              <a:t>      Öğrencinin </a:t>
            </a:r>
            <a:r>
              <a:rPr lang="tr-TR" b="1" dirty="0"/>
              <a:t>başvuru sırasında </a:t>
            </a:r>
            <a:r>
              <a:rPr lang="tr-TR" b="1" dirty="0" err="1"/>
              <a:t>anadal</a:t>
            </a:r>
            <a:r>
              <a:rPr lang="tr-TR" b="1" dirty="0"/>
              <a:t> diploma programındaki genel not ortalamasının dörtlü sistemde en az 3.00 olması ve </a:t>
            </a:r>
            <a:r>
              <a:rPr lang="tr-TR" b="1" dirty="0" err="1"/>
              <a:t>anadal</a:t>
            </a:r>
            <a:r>
              <a:rPr lang="tr-TR" b="1" dirty="0"/>
              <a:t> diploma programının ilgili sınıfında başarı sıralaması açısından en üst % 20 içinde yer alması gerekir. </a:t>
            </a:r>
            <a:r>
              <a:rPr lang="tr-TR" b="1" dirty="0" err="1"/>
              <a:t>Anadal</a:t>
            </a:r>
            <a:r>
              <a:rPr lang="tr-TR" b="1" dirty="0"/>
              <a:t> diploma programının ilgili sınıfında başarı sıralaması itibarı ile en üst %20’sinde yer almayan ancak genel not ortalaması 3.00 ve daha yukarı olan öğrencilerden çift </a:t>
            </a:r>
            <a:r>
              <a:rPr lang="tr-TR" b="1" dirty="0" err="1"/>
              <a:t>anadal</a:t>
            </a:r>
            <a:r>
              <a:rPr lang="tr-TR" b="1" dirty="0"/>
              <a:t> yapılacak programın ilgili yıldaki taban puanından az olmamak üzere puana sahip olanlar da çift </a:t>
            </a:r>
            <a:r>
              <a:rPr lang="tr-TR" b="1" dirty="0" err="1"/>
              <a:t>anadal</a:t>
            </a:r>
            <a:r>
              <a:rPr lang="tr-TR" b="1" dirty="0"/>
              <a:t> programına başvurabilirler. Mühendislik Fakültesi bölümleri ile Güzel Sanatlar ve Mimarlık Fakültesi  Mimarlık Bölümü’nde çift </a:t>
            </a:r>
            <a:r>
              <a:rPr lang="tr-TR" b="1" dirty="0" err="1"/>
              <a:t>anadal</a:t>
            </a:r>
            <a:r>
              <a:rPr lang="tr-TR" b="1" dirty="0"/>
              <a:t> yapılabilmesi için ÖSYS kılavuzunda yayımlandığı yıldan itibaren bu bölümler için belirlenen başarı sıralaması koşulunun sağlanması gerekir.</a:t>
            </a:r>
          </a:p>
          <a:p>
            <a:pPr algn="just"/>
            <a:r>
              <a:rPr lang="tr-TR" b="1" dirty="0" smtClean="0"/>
              <a:t>      Öğrencilerin </a:t>
            </a:r>
            <a:r>
              <a:rPr lang="tr-TR" b="1" dirty="0"/>
              <a:t>çift </a:t>
            </a:r>
            <a:r>
              <a:rPr lang="tr-TR" b="1" dirty="0" err="1"/>
              <a:t>anadal</a:t>
            </a:r>
            <a:r>
              <a:rPr lang="tr-TR" b="1" dirty="0"/>
              <a:t> diploma programına kabulü, o programın yürütüldüğü ilgili bölüm/programın önerisi ve fakülte/yüksekokul/meslek yüksekokulu yönetim kurulunun onayı ile kesinlik kazanır</a:t>
            </a:r>
            <a:r>
              <a:rPr lang="tr-TR" dirty="0"/>
              <a:t>.</a:t>
            </a:r>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466850" cy="638175"/>
          </a:xfrm>
          <a:prstGeom prst="rect">
            <a:avLst/>
          </a:prstGeom>
          <a:noFill/>
          <a:ln>
            <a:noFill/>
          </a:ln>
        </p:spPr>
      </p:pic>
    </p:spTree>
    <p:extLst>
      <p:ext uri="{BB962C8B-B14F-4D97-AF65-F5344CB8AC3E}">
        <p14:creationId xmlns:p14="http://schemas.microsoft.com/office/powerpoint/2010/main" val="126541010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2783365614"/>
              </p:ext>
            </p:extLst>
          </p:nvPr>
        </p:nvGraphicFramePr>
        <p:xfrm>
          <a:off x="683568" y="1628800"/>
          <a:ext cx="7632848"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Unvan 1"/>
          <p:cNvSpPr txBox="1">
            <a:spLocks/>
          </p:cNvSpPr>
          <p:nvPr/>
        </p:nvSpPr>
        <p:spPr>
          <a:xfrm>
            <a:off x="1684755" y="1190751"/>
            <a:ext cx="5868652" cy="507975"/>
          </a:xfrm>
          <a:prstGeom prst="rect">
            <a:avLst/>
          </a:prstGeom>
          <a:gradFill>
            <a:gsLst>
              <a:gs pos="0">
                <a:srgbClr val="126489"/>
              </a:gs>
              <a:gs pos="95000">
                <a:srgbClr val="9BC9FB"/>
              </a:gs>
              <a:gs pos="7000">
                <a:srgbClr val="9BC9FB"/>
              </a:gs>
              <a:gs pos="100000">
                <a:srgbClr val="00518E"/>
              </a:gs>
            </a:gsLst>
            <a:lin ang="0" scaled="0"/>
          </a:gradFill>
          <a:ln>
            <a:noFill/>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12700">
            <a:bevelT w="38100" h="25400"/>
            <a:contourClr>
              <a:srgbClr val="00518E"/>
            </a:contourClr>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tr-TR" dirty="0" smtClean="0">
                <a:solidFill>
                  <a:srgbClr val="00518E"/>
                </a:solidFill>
              </a:rPr>
              <a:t>                    </a:t>
            </a:r>
            <a:r>
              <a:rPr lang="tr-TR" dirty="0" smtClean="0">
                <a:solidFill>
                  <a:srgbClr val="00518E"/>
                </a:solidFill>
                <a:latin typeface="Impact" panose="020B0806030902050204" pitchFamily="34" charset="0"/>
              </a:rPr>
              <a:t/>
            </a:r>
            <a:br>
              <a:rPr lang="tr-TR" dirty="0" smtClean="0">
                <a:solidFill>
                  <a:srgbClr val="00518E"/>
                </a:solidFill>
                <a:latin typeface="Impact" panose="020B0806030902050204" pitchFamily="34" charset="0"/>
              </a:rPr>
            </a:br>
            <a:r>
              <a:rPr lang="tr-TR" sz="3600" dirty="0" smtClean="0">
                <a:solidFill>
                  <a:srgbClr val="00518E"/>
                </a:solidFill>
                <a:latin typeface="Impact" panose="020B0806030902050204" pitchFamily="34" charset="0"/>
              </a:rPr>
              <a:t/>
            </a:r>
            <a:br>
              <a:rPr lang="tr-TR" sz="3600" dirty="0" smtClean="0">
                <a:solidFill>
                  <a:srgbClr val="00518E"/>
                </a:solidFill>
                <a:latin typeface="Impact" panose="020B0806030902050204" pitchFamily="34" charset="0"/>
              </a:rPr>
            </a:br>
            <a:r>
              <a:rPr lang="tr-TR" sz="3600" dirty="0" smtClean="0">
                <a:solidFill>
                  <a:srgbClr val="00518E"/>
                </a:solidFill>
                <a:latin typeface="Impact" panose="020B0806030902050204" pitchFamily="34" charset="0"/>
              </a:rPr>
              <a:t>                         </a:t>
            </a:r>
            <a:r>
              <a:rPr lang="en-US" sz="3600" dirty="0" smtClean="0">
                <a:solidFill>
                  <a:srgbClr val="00518E"/>
                </a:solidFill>
                <a:latin typeface="Impact" panose="020B0806030902050204" pitchFamily="34" charset="0"/>
              </a:rPr>
              <a:t>                                                        </a:t>
            </a:r>
          </a:p>
          <a:p>
            <a:endParaRPr lang="en-US" sz="3600" dirty="0">
              <a:solidFill>
                <a:srgbClr val="00518E"/>
              </a:solidFill>
              <a:latin typeface="Impact" panose="020B0806030902050204" pitchFamily="34" charset="0"/>
            </a:endParaRPr>
          </a:p>
          <a:p>
            <a:r>
              <a:rPr lang="en-US" sz="3600" dirty="0" smtClean="0">
                <a:solidFill>
                  <a:srgbClr val="00518E"/>
                </a:solidFill>
                <a:latin typeface="Impact" panose="020B0806030902050204" pitchFamily="34" charset="0"/>
              </a:rPr>
              <a:t>                                                                   </a:t>
            </a:r>
            <a:r>
              <a:rPr lang="tr-TR" sz="3600" dirty="0" smtClean="0">
                <a:solidFill>
                  <a:srgbClr val="00518E"/>
                </a:solidFill>
                <a:latin typeface="Impact" panose="020B0806030902050204" pitchFamily="34" charset="0"/>
              </a:rPr>
              <a:t>         </a:t>
            </a:r>
            <a:r>
              <a:rPr lang="tr-TR" sz="8000" dirty="0" smtClean="0">
                <a:solidFill>
                  <a:srgbClr val="C00000"/>
                </a:solidFill>
                <a:latin typeface="Impact" panose="020B0806030902050204" pitchFamily="34" charset="0"/>
              </a:rPr>
              <a:t>YATAY GEÇİŞ</a:t>
            </a:r>
            <a:r>
              <a:rPr lang="en-US" sz="8000" dirty="0" smtClean="0">
                <a:solidFill>
                  <a:srgbClr val="C00000"/>
                </a:solidFill>
                <a:latin typeface="Impact" panose="020B0806030902050204" pitchFamily="34" charset="0"/>
              </a:rPr>
              <a:t> </a:t>
            </a:r>
            <a:r>
              <a:rPr lang="tr-TR" sz="8000" dirty="0" smtClean="0">
                <a:solidFill>
                  <a:srgbClr val="C00000"/>
                </a:solidFill>
                <a:latin typeface="Impact" panose="020B0806030902050204" pitchFamily="34" charset="0"/>
              </a:rPr>
              <a:t>YÖNTEMLERİ        </a:t>
            </a:r>
            <a:r>
              <a:rPr lang="tr-TR" sz="6800" dirty="0" smtClean="0">
                <a:solidFill>
                  <a:srgbClr val="00518E"/>
                </a:solidFill>
                <a:latin typeface="Impact" panose="020B0806030902050204" pitchFamily="34" charset="0"/>
              </a:rPr>
              <a:t/>
            </a:r>
            <a:br>
              <a:rPr lang="tr-TR" sz="6800" dirty="0" smtClean="0">
                <a:solidFill>
                  <a:srgbClr val="00518E"/>
                </a:solidFill>
                <a:latin typeface="Impact" panose="020B0806030902050204" pitchFamily="34" charset="0"/>
              </a:rPr>
            </a:br>
            <a:r>
              <a:rPr lang="tr-TR" sz="6800" dirty="0" smtClean="0">
                <a:solidFill>
                  <a:srgbClr val="00518E"/>
                </a:solidFill>
                <a:latin typeface="Impact" panose="020B0806030902050204" pitchFamily="34" charset="0"/>
              </a:rPr>
              <a:t/>
            </a:r>
            <a:br>
              <a:rPr lang="tr-TR" sz="6800" dirty="0" smtClean="0">
                <a:solidFill>
                  <a:srgbClr val="00518E"/>
                </a:solidFill>
                <a:latin typeface="Impact" panose="020B0806030902050204" pitchFamily="34" charset="0"/>
              </a:rPr>
            </a:br>
            <a:r>
              <a:rPr lang="tr-TR" sz="2000" dirty="0" smtClean="0">
                <a:solidFill>
                  <a:srgbClr val="00518E"/>
                </a:solidFill>
                <a:latin typeface="Impact" panose="020B0806030902050204" pitchFamily="34" charset="0"/>
              </a:rPr>
              <a:t>                                                   </a:t>
            </a:r>
            <a:r>
              <a:rPr lang="en-US" sz="2000" dirty="0" smtClean="0">
                <a:solidFill>
                  <a:srgbClr val="00518E"/>
                </a:solidFill>
                <a:latin typeface="Impact" panose="020B0806030902050204" pitchFamily="34" charset="0"/>
              </a:rPr>
              <a:t>     </a:t>
            </a:r>
            <a:r>
              <a:rPr lang="tr-TR" sz="2000" dirty="0" smtClean="0">
                <a:solidFill>
                  <a:srgbClr val="00518E"/>
                </a:solidFill>
                <a:latin typeface="Arial Black" panose="020B0A04020102020204" pitchFamily="34" charset="0"/>
              </a:rPr>
              <a:t/>
            </a:r>
            <a:br>
              <a:rPr lang="tr-TR" sz="2000" dirty="0" smtClean="0">
                <a:solidFill>
                  <a:srgbClr val="00518E"/>
                </a:solidFill>
                <a:latin typeface="Arial Black" panose="020B0A04020102020204" pitchFamily="34" charset="0"/>
              </a:rPr>
            </a:br>
            <a:endParaRPr lang="tr-TR" sz="2000" dirty="0">
              <a:solidFill>
                <a:srgbClr val="00518E"/>
              </a:solidFill>
              <a:latin typeface="Arial Black" panose="020B0A04020102020204" pitchFamily="34" charset="0"/>
            </a:endParaRPr>
          </a:p>
        </p:txBody>
      </p:sp>
      <p:pic>
        <p:nvPicPr>
          <p:cNvPr id="6" name="Resim 5" descr="gedik_imzaTR"/>
          <p:cNvPicPr/>
          <p:nvPr/>
        </p:nvPicPr>
        <p:blipFill>
          <a:blip r:embed="rId7">
            <a:extLst>
              <a:ext uri="{28A0092B-C50C-407E-A947-70E740481C1C}">
                <a14:useLocalDpi xmlns:a14="http://schemas.microsoft.com/office/drawing/2010/main" val="0"/>
              </a:ext>
            </a:extLst>
          </a:blip>
          <a:srcRect/>
          <a:stretch>
            <a:fillRect/>
          </a:stretch>
        </p:blipFill>
        <p:spPr bwMode="auto">
          <a:xfrm>
            <a:off x="251296" y="373608"/>
            <a:ext cx="1466850" cy="638175"/>
          </a:xfrm>
          <a:prstGeom prst="rect">
            <a:avLst/>
          </a:prstGeom>
          <a:noFill/>
          <a:ln>
            <a:noFill/>
          </a:ln>
        </p:spPr>
      </p:pic>
    </p:spTree>
    <p:extLst>
      <p:ext uri="{BB962C8B-B14F-4D97-AF65-F5344CB8AC3E}">
        <p14:creationId xmlns:p14="http://schemas.microsoft.com/office/powerpoint/2010/main" val="40790870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8650" y="365127"/>
            <a:ext cx="7886700" cy="903634"/>
          </a:xfrm>
        </p:spPr>
        <p:txBody>
          <a:bodyPr/>
          <a:lstStyle/>
          <a:p>
            <a:r>
              <a:rPr lang="tr-TR" sz="2000" b="1" dirty="0" smtClean="0"/>
              <a:t>                 ÇİFT ANADAL PROGRAMIN YÜRÜTÜLMESİ</a:t>
            </a:r>
            <a:r>
              <a:rPr lang="tr-TR" b="1" dirty="0"/>
              <a:t/>
            </a:r>
            <a:br>
              <a:rPr lang="tr-TR" b="1" dirty="0"/>
            </a:br>
            <a:endParaRPr lang="tr-TR" dirty="0"/>
          </a:p>
        </p:txBody>
      </p:sp>
      <p:sp>
        <p:nvSpPr>
          <p:cNvPr id="3" name="İçerik Yer Tutucusu 2"/>
          <p:cNvSpPr>
            <a:spLocks noGrp="1"/>
          </p:cNvSpPr>
          <p:nvPr>
            <p:ph idx="1"/>
          </p:nvPr>
        </p:nvSpPr>
        <p:spPr>
          <a:xfrm>
            <a:off x="628650" y="1052736"/>
            <a:ext cx="7886700" cy="5124227"/>
          </a:xfrm>
        </p:spPr>
        <p:txBody>
          <a:bodyPr>
            <a:normAutofit lnSpcReduction="10000"/>
          </a:bodyPr>
          <a:lstStyle/>
          <a:p>
            <a:pPr algn="just"/>
            <a:r>
              <a:rPr lang="tr-TR" b="1" dirty="0" smtClean="0"/>
              <a:t>         Çift </a:t>
            </a:r>
            <a:r>
              <a:rPr lang="tr-TR" b="1" dirty="0" err="1"/>
              <a:t>anadal</a:t>
            </a:r>
            <a:r>
              <a:rPr lang="tr-TR" b="1" dirty="0"/>
              <a:t> programına başvurusu kabul edilen öğrenci, her iki programa birden sayılan eşdeğer dersler dışında ilgili çift </a:t>
            </a:r>
            <a:r>
              <a:rPr lang="tr-TR" b="1" dirty="0" err="1"/>
              <a:t>anadal</a:t>
            </a:r>
            <a:r>
              <a:rPr lang="tr-TR" b="1" dirty="0"/>
              <a:t> programından lisans programlarında en az 60 </a:t>
            </a:r>
            <a:r>
              <a:rPr lang="tr-TR" b="1" dirty="0" err="1"/>
              <a:t>AKTS’lik</a:t>
            </a:r>
            <a:r>
              <a:rPr lang="tr-TR" b="1" dirty="0"/>
              <a:t>, ön lisans programlarında ise en az 30 </a:t>
            </a:r>
            <a:r>
              <a:rPr lang="tr-TR" b="1" dirty="0" err="1"/>
              <a:t>AKTS’lik</a:t>
            </a:r>
            <a:r>
              <a:rPr lang="tr-TR" b="1" dirty="0"/>
              <a:t> ders almak zorundadır (farklı dersler lisans programlarında 60 AKTS, ön lisans programlarında ise 30 </a:t>
            </a:r>
            <a:r>
              <a:rPr lang="tr-TR" b="1" dirty="0" err="1"/>
              <a:t>AKTS’den</a:t>
            </a:r>
            <a:r>
              <a:rPr lang="tr-TR" b="1" dirty="0"/>
              <a:t> az ise değişik seçmeli dersler verilebilir). Çift </a:t>
            </a:r>
            <a:r>
              <a:rPr lang="tr-TR" b="1" dirty="0" err="1"/>
              <a:t>anadal</a:t>
            </a:r>
            <a:r>
              <a:rPr lang="tr-TR" b="1" dirty="0"/>
              <a:t> programından mezun olabilmek için </a:t>
            </a:r>
            <a:r>
              <a:rPr lang="tr-TR" b="1" dirty="0" err="1"/>
              <a:t>anadaldan</a:t>
            </a:r>
            <a:r>
              <a:rPr lang="tr-TR" b="1" dirty="0"/>
              <a:t> ortak ve eşdeğer sayılan derslerle  birlikte çift </a:t>
            </a:r>
            <a:r>
              <a:rPr lang="tr-TR" b="1" dirty="0" err="1"/>
              <a:t>anadalda</a:t>
            </a:r>
            <a:r>
              <a:rPr lang="tr-TR" b="1" dirty="0"/>
              <a:t> alınan fark derslerin AKTS toplamı, dört yıllık lisans programlarında 240 </a:t>
            </a:r>
            <a:r>
              <a:rPr lang="tr-TR" b="1" dirty="0" err="1"/>
              <a:t>AKTS’den</a:t>
            </a:r>
            <a:r>
              <a:rPr lang="tr-TR" b="1" dirty="0"/>
              <a:t>, ön lisans programlarında ise 120 </a:t>
            </a:r>
            <a:r>
              <a:rPr lang="tr-TR" b="1" dirty="0" err="1"/>
              <a:t>AKTS’den</a:t>
            </a:r>
            <a:r>
              <a:rPr lang="tr-TR" b="1" dirty="0"/>
              <a:t> az </a:t>
            </a:r>
            <a:r>
              <a:rPr lang="tr-TR" b="1" dirty="0" smtClean="0"/>
              <a:t>olamaz</a:t>
            </a:r>
          </a:p>
          <a:p>
            <a:pPr algn="just"/>
            <a:r>
              <a:rPr lang="tr-TR" b="1" dirty="0" smtClean="0"/>
              <a:t>         Çift </a:t>
            </a:r>
            <a:r>
              <a:rPr lang="tr-TR" b="1" dirty="0" err="1"/>
              <a:t>anadal</a:t>
            </a:r>
            <a:r>
              <a:rPr lang="tr-TR" b="1" dirty="0"/>
              <a:t> programına kayıtlı olan bir öğrenci, normal öğrenim süresi içerisinde bir dönemde öncelikli olarak </a:t>
            </a:r>
            <a:r>
              <a:rPr lang="tr-TR" b="1" dirty="0" err="1"/>
              <a:t>anadal</a:t>
            </a:r>
            <a:r>
              <a:rPr lang="tr-TR" b="1" dirty="0"/>
              <a:t> dersleri 30 AKTS olmak üzere toplam 42 AKTS ‘</a:t>
            </a:r>
            <a:r>
              <a:rPr lang="tr-TR" b="1" dirty="0" err="1"/>
              <a:t>lik</a:t>
            </a:r>
            <a:r>
              <a:rPr lang="tr-TR" b="1" dirty="0"/>
              <a:t> ders alabilirler. Ana daldan mezun olan öğrenciler, İstanbul Gedik Üniversitesi Ön lisans ve Lisans Eğitim-Öğretim ve Sınav Yönetmeliği’nin 21. maddesinde yer alan ders yükü esasları kapsamında bir dönemde en fazla 42 </a:t>
            </a:r>
            <a:r>
              <a:rPr lang="tr-TR" b="1" dirty="0" err="1"/>
              <a:t>AKTS’lik</a:t>
            </a:r>
            <a:r>
              <a:rPr lang="tr-TR" b="1" dirty="0"/>
              <a:t> ders alabilir.</a:t>
            </a:r>
          </a:p>
          <a:p>
            <a:pPr algn="just"/>
            <a:endParaRPr lang="tr-TR" b="1"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466850" cy="638175"/>
          </a:xfrm>
          <a:prstGeom prst="rect">
            <a:avLst/>
          </a:prstGeom>
          <a:noFill/>
          <a:ln>
            <a:noFill/>
          </a:ln>
        </p:spPr>
      </p:pic>
    </p:spTree>
    <p:extLst>
      <p:ext uri="{BB962C8B-B14F-4D97-AF65-F5344CB8AC3E}">
        <p14:creationId xmlns:p14="http://schemas.microsoft.com/office/powerpoint/2010/main" val="2973398978"/>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0" algn="just"/>
            <a:r>
              <a:rPr lang="tr-TR" b="1" dirty="0" smtClean="0"/>
              <a:t>      </a:t>
            </a:r>
            <a:r>
              <a:rPr lang="en-US" b="1" dirty="0" err="1" smtClean="0"/>
              <a:t>Çift</a:t>
            </a:r>
            <a:r>
              <a:rPr lang="en-US" b="1" dirty="0" smtClean="0"/>
              <a:t> </a:t>
            </a:r>
            <a:r>
              <a:rPr lang="en-US" b="1" dirty="0" err="1"/>
              <a:t>anadal</a:t>
            </a:r>
            <a:r>
              <a:rPr lang="en-US" b="1" dirty="0"/>
              <a:t> </a:t>
            </a:r>
            <a:r>
              <a:rPr lang="en-US" b="1" dirty="0" err="1"/>
              <a:t>programına</a:t>
            </a:r>
            <a:r>
              <a:rPr lang="en-US" b="1" dirty="0"/>
              <a:t> </a:t>
            </a:r>
            <a:r>
              <a:rPr lang="en-US" b="1" dirty="0" err="1"/>
              <a:t>kabul</a:t>
            </a:r>
            <a:r>
              <a:rPr lang="en-US" b="1" dirty="0"/>
              <a:t> </a:t>
            </a:r>
            <a:r>
              <a:rPr lang="en-US" b="1" dirty="0" err="1"/>
              <a:t>edilen</a:t>
            </a:r>
            <a:r>
              <a:rPr lang="en-US" b="1" dirty="0"/>
              <a:t> </a:t>
            </a:r>
            <a:r>
              <a:rPr lang="en-US" b="1" dirty="0" err="1"/>
              <a:t>öğrenci</a:t>
            </a:r>
            <a:r>
              <a:rPr lang="en-US" b="1" dirty="0"/>
              <a:t> </a:t>
            </a:r>
            <a:r>
              <a:rPr lang="en-US" b="1" dirty="0" err="1"/>
              <a:t>için</a:t>
            </a:r>
            <a:r>
              <a:rPr lang="en-US" b="1" dirty="0"/>
              <a:t>, her </a:t>
            </a:r>
            <a:r>
              <a:rPr lang="en-US" b="1" dirty="0" err="1"/>
              <a:t>iki</a:t>
            </a:r>
            <a:r>
              <a:rPr lang="en-US" b="1" dirty="0"/>
              <a:t> </a:t>
            </a:r>
            <a:r>
              <a:rPr lang="en-US" b="1" dirty="0" err="1"/>
              <a:t>programın</a:t>
            </a:r>
            <a:r>
              <a:rPr lang="en-US" b="1" dirty="0"/>
              <a:t> </a:t>
            </a:r>
            <a:r>
              <a:rPr lang="en-US" b="1" dirty="0" err="1"/>
              <a:t>çift</a:t>
            </a:r>
            <a:r>
              <a:rPr lang="en-US" b="1" dirty="0"/>
              <a:t> </a:t>
            </a:r>
            <a:r>
              <a:rPr lang="en-US" b="1" dirty="0" err="1"/>
              <a:t>anadal</a:t>
            </a:r>
            <a:r>
              <a:rPr lang="en-US" b="1" dirty="0"/>
              <a:t> </a:t>
            </a:r>
            <a:r>
              <a:rPr lang="en-US" b="1" dirty="0" err="1"/>
              <a:t>programı</a:t>
            </a:r>
            <a:r>
              <a:rPr lang="en-US" b="1" dirty="0"/>
              <a:t> </a:t>
            </a:r>
            <a:r>
              <a:rPr lang="en-US" b="1" dirty="0" err="1"/>
              <a:t>danışmanları</a:t>
            </a:r>
            <a:r>
              <a:rPr lang="en-US" b="1" dirty="0"/>
              <a:t> </a:t>
            </a:r>
            <a:r>
              <a:rPr lang="en-US" b="1" dirty="0" err="1"/>
              <a:t>çift</a:t>
            </a:r>
            <a:r>
              <a:rPr lang="en-US" b="1" dirty="0"/>
              <a:t> </a:t>
            </a:r>
            <a:r>
              <a:rPr lang="en-US" b="1" dirty="0" err="1"/>
              <a:t>anadal</a:t>
            </a:r>
            <a:r>
              <a:rPr lang="en-US" b="1" dirty="0"/>
              <a:t> </a:t>
            </a:r>
            <a:r>
              <a:rPr lang="en-US" b="1" dirty="0" err="1"/>
              <a:t>programını</a:t>
            </a:r>
            <a:r>
              <a:rPr lang="en-US" b="1" dirty="0"/>
              <a:t> </a:t>
            </a:r>
            <a:r>
              <a:rPr lang="en-US" b="1" dirty="0" err="1"/>
              <a:t>hazırlarlar</a:t>
            </a:r>
            <a:r>
              <a:rPr lang="en-US" b="1" dirty="0"/>
              <a:t>. </a:t>
            </a:r>
            <a:r>
              <a:rPr lang="en-US" b="1" dirty="0" err="1"/>
              <a:t>İki</a:t>
            </a:r>
            <a:r>
              <a:rPr lang="en-US" b="1" dirty="0"/>
              <a:t> </a:t>
            </a:r>
            <a:r>
              <a:rPr lang="en-US" b="1" dirty="0" err="1"/>
              <a:t>bölümün</a:t>
            </a:r>
            <a:r>
              <a:rPr lang="en-US" b="1" dirty="0"/>
              <a:t>/</a:t>
            </a:r>
            <a:r>
              <a:rPr lang="en-US" b="1" dirty="0" err="1"/>
              <a:t>programın</a:t>
            </a:r>
            <a:r>
              <a:rPr lang="en-US" b="1" dirty="0"/>
              <a:t> </a:t>
            </a:r>
            <a:r>
              <a:rPr lang="en-US" b="1" dirty="0" err="1"/>
              <a:t>ortak</a:t>
            </a:r>
            <a:r>
              <a:rPr lang="en-US" b="1" dirty="0"/>
              <a:t>, </a:t>
            </a:r>
            <a:r>
              <a:rPr lang="en-US" b="1" dirty="0" err="1"/>
              <a:t>eşdeğer</a:t>
            </a:r>
            <a:r>
              <a:rPr lang="en-US" b="1" i="1" dirty="0"/>
              <a:t> </a:t>
            </a:r>
            <a:r>
              <a:rPr lang="en-US" b="1" dirty="0" err="1"/>
              <a:t>ve</a:t>
            </a:r>
            <a:r>
              <a:rPr lang="en-US" b="1" dirty="0"/>
              <a:t> </a:t>
            </a:r>
            <a:r>
              <a:rPr lang="en-US" b="1" dirty="0" err="1"/>
              <a:t>fark</a:t>
            </a:r>
            <a:r>
              <a:rPr lang="en-US" b="1" i="1" dirty="0"/>
              <a:t> </a:t>
            </a:r>
            <a:r>
              <a:rPr lang="en-US" b="1" dirty="0" err="1"/>
              <a:t>derslerini</a:t>
            </a:r>
            <a:r>
              <a:rPr lang="en-US" b="1" dirty="0"/>
              <a:t> </a:t>
            </a:r>
            <a:r>
              <a:rPr lang="en-US" b="1" dirty="0" err="1"/>
              <a:t>tespit</a:t>
            </a:r>
            <a:r>
              <a:rPr lang="en-US" b="1" dirty="0"/>
              <a:t> </a:t>
            </a:r>
            <a:r>
              <a:rPr lang="en-US" b="1" dirty="0" err="1"/>
              <a:t>edip</a:t>
            </a:r>
            <a:r>
              <a:rPr lang="en-US" b="1" dirty="0"/>
              <a:t> </a:t>
            </a:r>
            <a:r>
              <a:rPr lang="en-US" b="1" dirty="0" err="1"/>
              <a:t>tabloları</a:t>
            </a:r>
            <a:r>
              <a:rPr lang="en-US" b="1" dirty="0"/>
              <a:t> </a:t>
            </a:r>
            <a:r>
              <a:rPr lang="en-US" b="1" dirty="0" err="1"/>
              <a:t>oluştururlar</a:t>
            </a:r>
            <a:r>
              <a:rPr lang="en-US" b="1" dirty="0"/>
              <a:t>. </a:t>
            </a:r>
            <a:r>
              <a:rPr lang="en-US" b="1" dirty="0" err="1"/>
              <a:t>Hazırlanan</a:t>
            </a:r>
            <a:r>
              <a:rPr lang="en-US" b="1" dirty="0"/>
              <a:t> program </a:t>
            </a:r>
            <a:r>
              <a:rPr lang="en-US" b="1" dirty="0" err="1"/>
              <a:t>ikinci</a:t>
            </a:r>
            <a:r>
              <a:rPr lang="en-US" b="1" dirty="0"/>
              <a:t> </a:t>
            </a:r>
            <a:r>
              <a:rPr lang="en-US" b="1" dirty="0" err="1"/>
              <a:t>anadal</a:t>
            </a:r>
            <a:r>
              <a:rPr lang="en-US" b="1" dirty="0"/>
              <a:t> </a:t>
            </a:r>
            <a:r>
              <a:rPr lang="en-US" b="1" dirty="0" err="1"/>
              <a:t>bölüm</a:t>
            </a:r>
            <a:r>
              <a:rPr lang="en-US" b="1" dirty="0"/>
              <a:t> </a:t>
            </a:r>
            <a:r>
              <a:rPr lang="en-US" b="1" dirty="0" err="1"/>
              <a:t>başkanına</a:t>
            </a:r>
            <a:r>
              <a:rPr lang="en-US" b="1" dirty="0"/>
              <a:t> 4 </a:t>
            </a:r>
            <a:r>
              <a:rPr lang="en-US" b="1" dirty="0" err="1"/>
              <a:t>nüsha</a:t>
            </a:r>
            <a:r>
              <a:rPr lang="en-US" b="1" dirty="0"/>
              <a:t> </a:t>
            </a:r>
            <a:r>
              <a:rPr lang="en-US" b="1" dirty="0" err="1"/>
              <a:t>olarak</a:t>
            </a:r>
            <a:r>
              <a:rPr lang="en-US" b="1" dirty="0"/>
              <a:t> </a:t>
            </a:r>
            <a:r>
              <a:rPr lang="en-US" b="1" dirty="0" err="1"/>
              <a:t>sunulur</a:t>
            </a:r>
            <a:r>
              <a:rPr lang="en-US" b="1" dirty="0"/>
              <a:t>. </a:t>
            </a:r>
            <a:r>
              <a:rPr lang="en-US" b="1" dirty="0" err="1"/>
              <a:t>Bölüm</a:t>
            </a:r>
            <a:r>
              <a:rPr lang="en-US" b="1" dirty="0"/>
              <a:t> </a:t>
            </a:r>
            <a:r>
              <a:rPr lang="en-US" b="1" dirty="0" err="1"/>
              <a:t>başkanı</a:t>
            </a:r>
            <a:r>
              <a:rPr lang="en-US" b="1" dirty="0"/>
              <a:t> </a:t>
            </a:r>
            <a:r>
              <a:rPr lang="en-US" b="1" dirty="0" err="1"/>
              <a:t>programı</a:t>
            </a:r>
            <a:r>
              <a:rPr lang="en-US" b="1" dirty="0"/>
              <a:t> </a:t>
            </a:r>
            <a:r>
              <a:rPr lang="en-US" b="1" dirty="0" err="1"/>
              <a:t>imzaladıktan</a:t>
            </a:r>
            <a:r>
              <a:rPr lang="en-US" b="1" dirty="0"/>
              <a:t> </a:t>
            </a:r>
            <a:r>
              <a:rPr lang="en-US" b="1" dirty="0" err="1"/>
              <a:t>sonra</a:t>
            </a:r>
            <a:r>
              <a:rPr lang="en-US" b="1" dirty="0"/>
              <a:t> </a:t>
            </a:r>
            <a:r>
              <a:rPr lang="en-US" b="1" dirty="0" err="1"/>
              <a:t>Fakülte</a:t>
            </a:r>
            <a:r>
              <a:rPr lang="en-US" b="1" dirty="0"/>
              <a:t>/YO/MYO </a:t>
            </a:r>
            <a:r>
              <a:rPr lang="en-US" b="1" dirty="0" err="1"/>
              <a:t>kurulunda</a:t>
            </a:r>
            <a:r>
              <a:rPr lang="en-US" b="1" dirty="0"/>
              <a:t> </a:t>
            </a:r>
            <a:r>
              <a:rPr lang="en-US" b="1" dirty="0" err="1"/>
              <a:t>görüşülmek</a:t>
            </a:r>
            <a:r>
              <a:rPr lang="en-US" b="1" dirty="0"/>
              <a:t> </a:t>
            </a:r>
            <a:r>
              <a:rPr lang="en-US" b="1" dirty="0" err="1"/>
              <a:t>üzere</a:t>
            </a:r>
            <a:r>
              <a:rPr lang="en-US" b="1" dirty="0"/>
              <a:t> </a:t>
            </a:r>
            <a:r>
              <a:rPr lang="en-US" b="1" dirty="0" err="1"/>
              <a:t>dekanlığa</a:t>
            </a:r>
            <a:r>
              <a:rPr lang="en-US" b="1" dirty="0"/>
              <a:t>/</a:t>
            </a:r>
            <a:r>
              <a:rPr lang="en-US" b="1" dirty="0" err="1"/>
              <a:t>müdürlüğe</a:t>
            </a:r>
            <a:r>
              <a:rPr lang="en-US" b="1" dirty="0"/>
              <a:t>  </a:t>
            </a:r>
            <a:r>
              <a:rPr lang="en-US" b="1" dirty="0" err="1"/>
              <a:t>gönderir</a:t>
            </a:r>
            <a:r>
              <a:rPr lang="en-US" b="1" dirty="0"/>
              <a:t>. </a:t>
            </a:r>
            <a:r>
              <a:rPr lang="en-US" b="1" dirty="0" err="1"/>
              <a:t>İki</a:t>
            </a:r>
            <a:r>
              <a:rPr lang="en-US" b="1" dirty="0"/>
              <a:t> </a:t>
            </a:r>
            <a:r>
              <a:rPr lang="en-US" b="1" dirty="0" err="1"/>
              <a:t>ayrı</a:t>
            </a:r>
            <a:r>
              <a:rPr lang="en-US" b="1" dirty="0"/>
              <a:t> </a:t>
            </a:r>
            <a:r>
              <a:rPr lang="en-US" b="1" dirty="0" err="1"/>
              <a:t>Fakülte</a:t>
            </a:r>
            <a:r>
              <a:rPr lang="en-US" b="1" dirty="0"/>
              <a:t>/YO/MYO </a:t>
            </a:r>
            <a:r>
              <a:rPr lang="en-US" b="1" dirty="0" err="1"/>
              <a:t>programları</a:t>
            </a:r>
            <a:r>
              <a:rPr lang="en-US" b="1" dirty="0"/>
              <a:t> </a:t>
            </a:r>
            <a:r>
              <a:rPr lang="en-US" b="1" dirty="0" err="1"/>
              <a:t>arasında</a:t>
            </a:r>
            <a:r>
              <a:rPr lang="en-US" b="1" dirty="0"/>
              <a:t> </a:t>
            </a:r>
            <a:r>
              <a:rPr lang="en-US" b="1" dirty="0" err="1"/>
              <a:t>çift</a:t>
            </a:r>
            <a:r>
              <a:rPr lang="en-US" b="1" dirty="0"/>
              <a:t> </a:t>
            </a:r>
            <a:r>
              <a:rPr lang="en-US" b="1" dirty="0" err="1"/>
              <a:t>anadal</a:t>
            </a:r>
            <a:r>
              <a:rPr lang="en-US" b="1" dirty="0"/>
              <a:t> </a:t>
            </a:r>
            <a:r>
              <a:rPr lang="en-US" b="1" dirty="0" err="1"/>
              <a:t>yapılıyor</a:t>
            </a:r>
            <a:r>
              <a:rPr lang="en-US" b="1" dirty="0"/>
              <a:t> </a:t>
            </a:r>
            <a:r>
              <a:rPr lang="en-US" b="1" dirty="0" err="1"/>
              <a:t>ise</a:t>
            </a:r>
            <a:r>
              <a:rPr lang="en-US" b="1" dirty="0"/>
              <a:t>, </a:t>
            </a:r>
            <a:r>
              <a:rPr lang="en-US" b="1" dirty="0" err="1"/>
              <a:t>hazırlanan</a:t>
            </a:r>
            <a:r>
              <a:rPr lang="en-US" b="1" dirty="0"/>
              <a:t> program once her </a:t>
            </a:r>
            <a:r>
              <a:rPr lang="en-US" b="1" dirty="0" err="1"/>
              <a:t>iki</a:t>
            </a:r>
            <a:r>
              <a:rPr lang="en-US" b="1" dirty="0"/>
              <a:t> </a:t>
            </a:r>
            <a:r>
              <a:rPr lang="en-US" b="1" dirty="0" err="1"/>
              <a:t>bölüm</a:t>
            </a:r>
            <a:r>
              <a:rPr lang="en-US" b="1" dirty="0"/>
              <a:t> </a:t>
            </a:r>
            <a:r>
              <a:rPr lang="en-US" b="1" dirty="0" err="1"/>
              <a:t>başkanı</a:t>
            </a:r>
            <a:r>
              <a:rPr lang="en-US" b="1" dirty="0"/>
              <a:t> </a:t>
            </a:r>
            <a:r>
              <a:rPr lang="en-US" b="1" dirty="0" err="1"/>
              <a:t>tarafından</a:t>
            </a:r>
            <a:r>
              <a:rPr lang="en-US" b="1" dirty="0"/>
              <a:t> </a:t>
            </a:r>
            <a:r>
              <a:rPr lang="en-US" b="1" dirty="0" err="1"/>
              <a:t>imzalanır</a:t>
            </a:r>
            <a:r>
              <a:rPr lang="en-US" b="1" dirty="0"/>
              <a:t>, her </a:t>
            </a:r>
            <a:r>
              <a:rPr lang="en-US" b="1" dirty="0" err="1"/>
              <a:t>iki</a:t>
            </a:r>
            <a:r>
              <a:rPr lang="en-US" b="1" dirty="0"/>
              <a:t> </a:t>
            </a:r>
            <a:r>
              <a:rPr lang="en-US" b="1" dirty="0" err="1"/>
              <a:t>fakülte</a:t>
            </a:r>
            <a:r>
              <a:rPr lang="en-US" b="1" dirty="0"/>
              <a:t> </a:t>
            </a:r>
            <a:r>
              <a:rPr lang="en-US" b="1" dirty="0" err="1"/>
              <a:t>dekanlığına</a:t>
            </a:r>
            <a:r>
              <a:rPr lang="en-US" b="1" dirty="0"/>
              <a:t>/</a:t>
            </a:r>
            <a:r>
              <a:rPr lang="en-US" b="1" dirty="0" err="1"/>
              <a:t>müdürlüğüne</a:t>
            </a:r>
            <a:r>
              <a:rPr lang="en-US" b="1" dirty="0"/>
              <a:t>  </a:t>
            </a:r>
            <a:r>
              <a:rPr lang="en-US" b="1" dirty="0" err="1"/>
              <a:t>gönderilir</a:t>
            </a:r>
            <a:r>
              <a:rPr lang="en-US" b="1" dirty="0"/>
              <a:t> </a:t>
            </a:r>
            <a:r>
              <a:rPr lang="en-US" b="1" dirty="0" err="1"/>
              <a:t>ve</a:t>
            </a:r>
            <a:r>
              <a:rPr lang="en-US" b="1" dirty="0"/>
              <a:t> her </a:t>
            </a:r>
            <a:r>
              <a:rPr lang="en-US" b="1" dirty="0" err="1"/>
              <a:t>iki</a:t>
            </a:r>
            <a:r>
              <a:rPr lang="en-US" b="1" dirty="0"/>
              <a:t> </a:t>
            </a:r>
            <a:r>
              <a:rPr lang="en-US" b="1" dirty="0" err="1"/>
              <a:t>Fakülte</a:t>
            </a:r>
            <a:r>
              <a:rPr lang="en-US" b="1" dirty="0"/>
              <a:t>/YO/MYO </a:t>
            </a:r>
            <a:r>
              <a:rPr lang="en-US" b="1" dirty="0" err="1"/>
              <a:t>kurulunun</a:t>
            </a:r>
            <a:r>
              <a:rPr lang="en-US" b="1" dirty="0"/>
              <a:t> da </a:t>
            </a:r>
            <a:r>
              <a:rPr lang="en-US" b="1" dirty="0" err="1"/>
              <a:t>onayının</a:t>
            </a:r>
            <a:r>
              <a:rPr lang="en-US" b="1" dirty="0"/>
              <a:t> </a:t>
            </a:r>
            <a:r>
              <a:rPr lang="en-US" b="1" dirty="0" err="1"/>
              <a:t>alınması</a:t>
            </a:r>
            <a:r>
              <a:rPr lang="en-US" b="1" dirty="0"/>
              <a:t> </a:t>
            </a:r>
            <a:r>
              <a:rPr lang="en-US" b="1" dirty="0" err="1"/>
              <a:t>gerekir</a:t>
            </a:r>
            <a:r>
              <a:rPr lang="en-US" b="1" dirty="0"/>
              <a:t>. </a:t>
            </a:r>
            <a:r>
              <a:rPr lang="en-US" b="1" dirty="0" err="1"/>
              <a:t>Çift</a:t>
            </a:r>
            <a:r>
              <a:rPr lang="en-US" b="1" dirty="0"/>
              <a:t> </a:t>
            </a:r>
            <a:r>
              <a:rPr lang="en-US" b="1" dirty="0" err="1"/>
              <a:t>anadal</a:t>
            </a:r>
            <a:r>
              <a:rPr lang="en-US" b="1" dirty="0"/>
              <a:t> </a:t>
            </a:r>
            <a:r>
              <a:rPr lang="en-US" b="1" dirty="0" err="1"/>
              <a:t>programı</a:t>
            </a:r>
            <a:r>
              <a:rPr lang="en-US" b="1" dirty="0"/>
              <a:t> </a:t>
            </a:r>
            <a:r>
              <a:rPr lang="en-US" b="1" dirty="0" err="1"/>
              <a:t>öğrencisine</a:t>
            </a:r>
            <a:r>
              <a:rPr lang="en-US" b="1" dirty="0"/>
              <a:t> </a:t>
            </a:r>
            <a:r>
              <a:rPr lang="en-US" b="1" dirty="0" err="1"/>
              <a:t>ikinci</a:t>
            </a:r>
            <a:r>
              <a:rPr lang="en-US" b="1" dirty="0"/>
              <a:t> </a:t>
            </a:r>
            <a:r>
              <a:rPr lang="en-US" b="1" dirty="0" err="1"/>
              <a:t>anadalın</a:t>
            </a:r>
            <a:r>
              <a:rPr lang="en-US" b="1" dirty="0"/>
              <a:t> </a:t>
            </a:r>
            <a:r>
              <a:rPr lang="en-US" b="1" dirty="0" err="1"/>
              <a:t>bölüm</a:t>
            </a:r>
            <a:r>
              <a:rPr lang="en-US" b="1" dirty="0"/>
              <a:t> </a:t>
            </a:r>
            <a:r>
              <a:rPr lang="en-US" b="1" dirty="0" err="1"/>
              <a:t>başkanlığı</a:t>
            </a:r>
            <a:r>
              <a:rPr lang="en-US" b="1" dirty="0"/>
              <a:t> </a:t>
            </a:r>
            <a:r>
              <a:rPr lang="en-US" b="1" dirty="0" err="1"/>
              <a:t>tarafından</a:t>
            </a:r>
            <a:r>
              <a:rPr lang="en-US" b="1" dirty="0"/>
              <a:t> </a:t>
            </a:r>
            <a:r>
              <a:rPr lang="en-US" b="1" dirty="0" err="1"/>
              <a:t>danışman</a:t>
            </a:r>
            <a:r>
              <a:rPr lang="en-US" b="1" dirty="0"/>
              <a:t> </a:t>
            </a:r>
            <a:r>
              <a:rPr lang="en-US" b="1" dirty="0" err="1"/>
              <a:t>atanır</a:t>
            </a:r>
            <a:r>
              <a:rPr lang="en-US" b="1" dirty="0"/>
              <a:t>. </a:t>
            </a:r>
            <a:endParaRPr lang="tr-TR" b="1" dirty="0"/>
          </a:p>
          <a:p>
            <a:endParaRPr lang="tr-TR" dirty="0"/>
          </a:p>
        </p:txBody>
      </p:sp>
      <p:pic>
        <p:nvPicPr>
          <p:cNvPr id="4" name="Resim 3" descr="gedik_imzaTR"/>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1466850" cy="638175"/>
          </a:xfrm>
          <a:prstGeom prst="rect">
            <a:avLst/>
          </a:prstGeom>
          <a:noFill/>
          <a:ln>
            <a:noFill/>
          </a:ln>
        </p:spPr>
      </p:pic>
    </p:spTree>
    <p:extLst>
      <p:ext uri="{BB962C8B-B14F-4D97-AF65-F5344CB8AC3E}">
        <p14:creationId xmlns:p14="http://schemas.microsoft.com/office/powerpoint/2010/main" val="2910362070"/>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8650" y="365127"/>
            <a:ext cx="7886700" cy="543594"/>
          </a:xfrm>
        </p:spPr>
        <p:txBody>
          <a:bodyPr>
            <a:normAutofit fontScale="90000"/>
          </a:bodyPr>
          <a:lstStyle/>
          <a:p>
            <a:endParaRPr lang="tr-TR" dirty="0"/>
          </a:p>
        </p:txBody>
      </p:sp>
      <p:sp>
        <p:nvSpPr>
          <p:cNvPr id="3" name="İçerik Yer Tutucusu 2"/>
          <p:cNvSpPr>
            <a:spLocks noGrp="1"/>
          </p:cNvSpPr>
          <p:nvPr>
            <p:ph idx="1"/>
          </p:nvPr>
        </p:nvSpPr>
        <p:spPr>
          <a:xfrm>
            <a:off x="628650" y="1196752"/>
            <a:ext cx="7886700" cy="4980211"/>
          </a:xfrm>
        </p:spPr>
        <p:txBody>
          <a:bodyPr/>
          <a:lstStyle/>
          <a:p>
            <a:pPr lvl="0" algn="just"/>
            <a:r>
              <a:rPr lang="tr-TR" b="1" dirty="0" smtClean="0"/>
              <a:t>       </a:t>
            </a:r>
            <a:r>
              <a:rPr lang="en-US" b="1" dirty="0" err="1" smtClean="0"/>
              <a:t>Anadal</a:t>
            </a:r>
            <a:r>
              <a:rPr lang="en-US" b="1" dirty="0" smtClean="0"/>
              <a:t> </a:t>
            </a:r>
            <a:r>
              <a:rPr lang="en-US" b="1" dirty="0" err="1"/>
              <a:t>ve</a:t>
            </a:r>
            <a:r>
              <a:rPr lang="en-US" b="1" dirty="0"/>
              <a:t> </a:t>
            </a:r>
            <a:r>
              <a:rPr lang="en-US" b="1" dirty="0" err="1"/>
              <a:t>çift</a:t>
            </a:r>
            <a:r>
              <a:rPr lang="en-US" b="1" dirty="0"/>
              <a:t> </a:t>
            </a:r>
            <a:r>
              <a:rPr lang="en-US" b="1" dirty="0" err="1"/>
              <a:t>anadal</a:t>
            </a:r>
            <a:r>
              <a:rPr lang="en-US" b="1" dirty="0"/>
              <a:t> </a:t>
            </a:r>
            <a:r>
              <a:rPr lang="en-US" b="1" dirty="0" err="1"/>
              <a:t>programlarında</a:t>
            </a:r>
            <a:r>
              <a:rPr lang="en-US" b="1" dirty="0"/>
              <a:t> </a:t>
            </a:r>
            <a:r>
              <a:rPr lang="en-US" b="1" dirty="0" err="1"/>
              <a:t>yer</a:t>
            </a:r>
            <a:r>
              <a:rPr lang="en-US" b="1" dirty="0"/>
              <a:t> </a:t>
            </a:r>
            <a:r>
              <a:rPr lang="en-US" b="1" dirty="0" err="1"/>
              <a:t>alan</a:t>
            </a:r>
            <a:r>
              <a:rPr lang="en-US" b="1" dirty="0"/>
              <a:t> </a:t>
            </a:r>
            <a:r>
              <a:rPr lang="en-US" b="1" dirty="0" err="1"/>
              <a:t>ortak</a:t>
            </a:r>
            <a:r>
              <a:rPr lang="en-US" b="1" dirty="0"/>
              <a:t> </a:t>
            </a:r>
            <a:r>
              <a:rPr lang="en-US" b="1" dirty="0" err="1"/>
              <a:t>ve</a:t>
            </a:r>
            <a:r>
              <a:rPr lang="en-US" b="1" dirty="0"/>
              <a:t> </a:t>
            </a:r>
            <a:r>
              <a:rPr lang="en-US" b="1" dirty="0" err="1"/>
              <a:t>eşdeğer</a:t>
            </a:r>
            <a:r>
              <a:rPr lang="en-US" b="1" dirty="0"/>
              <a:t> </a:t>
            </a:r>
            <a:r>
              <a:rPr lang="en-US" b="1" dirty="0" err="1"/>
              <a:t>sayılan</a:t>
            </a:r>
            <a:r>
              <a:rPr lang="en-US" b="1" dirty="0"/>
              <a:t> </a:t>
            </a:r>
            <a:r>
              <a:rPr lang="en-US" b="1" dirty="0" err="1"/>
              <a:t>derslerden</a:t>
            </a:r>
            <a:r>
              <a:rPr lang="en-US" b="1" dirty="0"/>
              <a:t> </a:t>
            </a:r>
            <a:r>
              <a:rPr lang="en-US" b="1" dirty="0" err="1"/>
              <a:t>daha</a:t>
            </a:r>
            <a:r>
              <a:rPr lang="en-US" b="1" dirty="0"/>
              <a:t> </a:t>
            </a:r>
            <a:r>
              <a:rPr lang="en-US" b="1" dirty="0" err="1"/>
              <a:t>önce</a:t>
            </a:r>
            <a:r>
              <a:rPr lang="en-US" b="1" dirty="0"/>
              <a:t> </a:t>
            </a:r>
            <a:r>
              <a:rPr lang="en-US" b="1" dirty="0" err="1"/>
              <a:t>alınanlar</a:t>
            </a:r>
            <a:r>
              <a:rPr lang="en-US" b="1" dirty="0"/>
              <a:t>, </a:t>
            </a:r>
            <a:r>
              <a:rPr lang="en-US" b="1" dirty="0" err="1"/>
              <a:t>öğrencinin</a:t>
            </a:r>
            <a:r>
              <a:rPr lang="en-US" b="1" dirty="0"/>
              <a:t> </a:t>
            </a:r>
            <a:r>
              <a:rPr lang="en-US" b="1" dirty="0" err="1"/>
              <a:t>programa</a:t>
            </a:r>
            <a:r>
              <a:rPr lang="en-US" b="1" dirty="0"/>
              <a:t> </a:t>
            </a:r>
            <a:r>
              <a:rPr lang="en-US" b="1" dirty="0" err="1"/>
              <a:t>kabulü</a:t>
            </a:r>
            <a:r>
              <a:rPr lang="en-US" b="1" dirty="0"/>
              <a:t> </a:t>
            </a:r>
            <a:r>
              <a:rPr lang="en-US" b="1" dirty="0" err="1"/>
              <a:t>sırasında</a:t>
            </a:r>
            <a:r>
              <a:rPr lang="en-US" b="1" dirty="0"/>
              <a:t>; </a:t>
            </a:r>
            <a:r>
              <a:rPr lang="en-US" b="1" dirty="0" err="1"/>
              <a:t>diğerleri</a:t>
            </a:r>
            <a:r>
              <a:rPr lang="en-US" b="1" dirty="0"/>
              <a:t> </a:t>
            </a:r>
            <a:r>
              <a:rPr lang="en-US" b="1" dirty="0" err="1"/>
              <a:t>ise</a:t>
            </a:r>
            <a:r>
              <a:rPr lang="en-US" b="1" dirty="0"/>
              <a:t> </a:t>
            </a:r>
            <a:r>
              <a:rPr lang="en-US" b="1" dirty="0" err="1"/>
              <a:t>alındıkları</a:t>
            </a:r>
            <a:r>
              <a:rPr lang="en-US" b="1" dirty="0"/>
              <a:t> </a:t>
            </a:r>
            <a:r>
              <a:rPr lang="en-US" b="1" dirty="0" err="1"/>
              <a:t>dönem</a:t>
            </a:r>
            <a:r>
              <a:rPr lang="en-US" b="1" dirty="0"/>
              <a:t> </a:t>
            </a:r>
            <a:r>
              <a:rPr lang="en-US" b="1" dirty="0" err="1"/>
              <a:t>içinde</a:t>
            </a:r>
            <a:r>
              <a:rPr lang="en-US" b="1" dirty="0"/>
              <a:t>, </a:t>
            </a:r>
            <a:r>
              <a:rPr lang="en-US" b="1" dirty="0" err="1"/>
              <a:t>Fakülte</a:t>
            </a:r>
            <a:r>
              <a:rPr lang="en-US" b="1" dirty="0"/>
              <a:t>/</a:t>
            </a:r>
            <a:r>
              <a:rPr lang="en-US" b="1" dirty="0" err="1"/>
              <a:t>Yüksekokul</a:t>
            </a:r>
            <a:r>
              <a:rPr lang="en-US" b="1" dirty="0"/>
              <a:t>/MYO </a:t>
            </a:r>
            <a:r>
              <a:rPr lang="en-US" b="1" dirty="0" err="1"/>
              <a:t>Yönetim</a:t>
            </a:r>
            <a:r>
              <a:rPr lang="en-US" b="1" dirty="0"/>
              <a:t> </a:t>
            </a:r>
            <a:r>
              <a:rPr lang="en-US" b="1" dirty="0" err="1"/>
              <a:t>Kurulu</a:t>
            </a:r>
            <a:r>
              <a:rPr lang="en-US" b="1" dirty="0"/>
              <a:t> </a:t>
            </a:r>
            <a:r>
              <a:rPr lang="en-US" b="1" dirty="0" err="1"/>
              <a:t>kararı</a:t>
            </a:r>
            <a:r>
              <a:rPr lang="en-US" b="1" dirty="0"/>
              <a:t> </a:t>
            </a:r>
            <a:r>
              <a:rPr lang="en-US" b="1" dirty="0" err="1"/>
              <a:t>ile</a:t>
            </a:r>
            <a:r>
              <a:rPr lang="en-US" b="1" dirty="0"/>
              <a:t> </a:t>
            </a:r>
            <a:r>
              <a:rPr lang="en-US" b="1" dirty="0" err="1"/>
              <a:t>kesinleşir</a:t>
            </a:r>
            <a:r>
              <a:rPr lang="en-US" b="1" dirty="0"/>
              <a:t>. </a:t>
            </a:r>
            <a:r>
              <a:rPr lang="en-US" b="1" dirty="0" err="1"/>
              <a:t>Anadal</a:t>
            </a:r>
            <a:r>
              <a:rPr lang="en-US" b="1" dirty="0"/>
              <a:t> </a:t>
            </a:r>
            <a:r>
              <a:rPr lang="en-US" b="1" dirty="0" err="1"/>
              <a:t>ve</a:t>
            </a:r>
            <a:r>
              <a:rPr lang="en-US" b="1" dirty="0"/>
              <a:t> </a:t>
            </a:r>
            <a:r>
              <a:rPr lang="en-US" b="1" dirty="0" err="1"/>
              <a:t>çift</a:t>
            </a:r>
            <a:r>
              <a:rPr lang="en-US" b="1" dirty="0"/>
              <a:t> </a:t>
            </a:r>
            <a:r>
              <a:rPr lang="en-US" b="1" dirty="0" err="1"/>
              <a:t>anadal</a:t>
            </a:r>
            <a:r>
              <a:rPr lang="en-US" b="1" dirty="0"/>
              <a:t> </a:t>
            </a:r>
            <a:r>
              <a:rPr lang="en-US" b="1" dirty="0" err="1"/>
              <a:t>programlarında</a:t>
            </a:r>
            <a:r>
              <a:rPr lang="en-US" b="1" dirty="0"/>
              <a:t> </a:t>
            </a:r>
            <a:r>
              <a:rPr lang="en-US" b="1" dirty="0" err="1"/>
              <a:t>ortak</a:t>
            </a:r>
            <a:r>
              <a:rPr lang="en-US" b="1" dirty="0"/>
              <a:t> </a:t>
            </a:r>
            <a:r>
              <a:rPr lang="en-US" b="1" dirty="0" err="1"/>
              <a:t>ve</a:t>
            </a:r>
            <a:r>
              <a:rPr lang="en-US" b="1" dirty="0"/>
              <a:t> </a:t>
            </a:r>
            <a:r>
              <a:rPr lang="en-US" b="1" dirty="0" err="1"/>
              <a:t>eşdeğer</a:t>
            </a:r>
            <a:r>
              <a:rPr lang="en-US" b="1" dirty="0"/>
              <a:t> </a:t>
            </a:r>
            <a:r>
              <a:rPr lang="en-US" b="1" dirty="0" err="1"/>
              <a:t>sayılan</a:t>
            </a:r>
            <a:r>
              <a:rPr lang="en-US" b="1" dirty="0"/>
              <a:t> </a:t>
            </a:r>
            <a:r>
              <a:rPr lang="en-US" b="1" dirty="0" err="1"/>
              <a:t>dersler</a:t>
            </a:r>
            <a:r>
              <a:rPr lang="en-US" b="1" dirty="0"/>
              <a:t>, </a:t>
            </a:r>
            <a:r>
              <a:rPr lang="en-US" b="1" dirty="0" err="1"/>
              <a:t>öğrencinin</a:t>
            </a:r>
            <a:r>
              <a:rPr lang="en-US" b="1" dirty="0"/>
              <a:t> her </a:t>
            </a:r>
            <a:r>
              <a:rPr lang="en-US" b="1" dirty="0" err="1"/>
              <a:t>iki</a:t>
            </a:r>
            <a:r>
              <a:rPr lang="en-US" b="1" dirty="0"/>
              <a:t> diploma </a:t>
            </a:r>
            <a:r>
              <a:rPr lang="en-US" b="1" dirty="0" err="1"/>
              <a:t>programındaki</a:t>
            </a:r>
            <a:r>
              <a:rPr lang="en-US" b="1" dirty="0"/>
              <a:t> </a:t>
            </a:r>
            <a:r>
              <a:rPr lang="en-US" b="1" dirty="0" err="1"/>
              <a:t>yarıyıl</a:t>
            </a:r>
            <a:r>
              <a:rPr lang="en-US" b="1" dirty="0"/>
              <a:t> </a:t>
            </a:r>
            <a:r>
              <a:rPr lang="en-US" b="1" dirty="0" err="1"/>
              <a:t>kayıtlarında</a:t>
            </a:r>
            <a:r>
              <a:rPr lang="en-US" b="1" dirty="0"/>
              <a:t> </a:t>
            </a:r>
            <a:r>
              <a:rPr lang="en-US" b="1" dirty="0" err="1"/>
              <a:t>yer</a:t>
            </a:r>
            <a:r>
              <a:rPr lang="en-US" b="1" dirty="0"/>
              <a:t> </a:t>
            </a:r>
            <a:r>
              <a:rPr lang="en-US" b="1" dirty="0" err="1"/>
              <a:t>alır</a:t>
            </a:r>
            <a:r>
              <a:rPr lang="en-US" b="1" dirty="0"/>
              <a:t> </a:t>
            </a:r>
            <a:r>
              <a:rPr lang="en-US" b="1" dirty="0" err="1"/>
              <a:t>ve</a:t>
            </a:r>
            <a:r>
              <a:rPr lang="en-US" b="1" dirty="0"/>
              <a:t> her </a:t>
            </a:r>
            <a:r>
              <a:rPr lang="en-US" b="1" dirty="0" err="1"/>
              <a:t>iki</a:t>
            </a:r>
            <a:r>
              <a:rPr lang="en-US" b="1" dirty="0"/>
              <a:t> </a:t>
            </a:r>
            <a:r>
              <a:rPr lang="en-US" b="1" dirty="0" err="1"/>
              <a:t>transkriptte</a:t>
            </a:r>
            <a:r>
              <a:rPr lang="en-US" b="1" dirty="0"/>
              <a:t> de </a:t>
            </a:r>
            <a:r>
              <a:rPr lang="en-US" b="1" dirty="0" err="1"/>
              <a:t>gösterilir</a:t>
            </a:r>
            <a:r>
              <a:rPr lang="en-US" b="1" dirty="0"/>
              <a:t>.</a:t>
            </a:r>
            <a:endParaRPr lang="tr-TR" b="1" dirty="0"/>
          </a:p>
          <a:p>
            <a:pPr lvl="0" algn="just"/>
            <a:r>
              <a:rPr lang="tr-TR" b="1" dirty="0" smtClean="0"/>
              <a:t>      </a:t>
            </a:r>
            <a:r>
              <a:rPr lang="en-US" b="1" dirty="0" err="1" smtClean="0"/>
              <a:t>Öğrenci</a:t>
            </a:r>
            <a:r>
              <a:rPr lang="en-US" b="1" dirty="0"/>
              <a:t>, </a:t>
            </a:r>
            <a:r>
              <a:rPr lang="en-US" b="1" dirty="0" err="1"/>
              <a:t>anadal</a:t>
            </a:r>
            <a:r>
              <a:rPr lang="en-US" b="1" dirty="0"/>
              <a:t> </a:t>
            </a:r>
            <a:r>
              <a:rPr lang="en-US" b="1" dirty="0" err="1"/>
              <a:t>programındaki</a:t>
            </a:r>
            <a:r>
              <a:rPr lang="en-US" b="1" dirty="0"/>
              <a:t> </a:t>
            </a:r>
            <a:r>
              <a:rPr lang="en-US" b="1" dirty="0" err="1"/>
              <a:t>danışmanı</a:t>
            </a:r>
            <a:r>
              <a:rPr lang="en-US" b="1" dirty="0"/>
              <a:t> </a:t>
            </a:r>
            <a:r>
              <a:rPr lang="en-US" b="1" dirty="0" err="1"/>
              <a:t>ve</a:t>
            </a:r>
            <a:r>
              <a:rPr lang="en-US" b="1" dirty="0"/>
              <a:t> </a:t>
            </a:r>
            <a:r>
              <a:rPr lang="en-US" b="1" dirty="0" err="1"/>
              <a:t>çift</a:t>
            </a:r>
            <a:r>
              <a:rPr lang="en-US" b="1" dirty="0"/>
              <a:t> </a:t>
            </a:r>
            <a:r>
              <a:rPr lang="en-US" b="1" dirty="0" err="1"/>
              <a:t>anadal</a:t>
            </a:r>
            <a:r>
              <a:rPr lang="en-US" b="1" dirty="0"/>
              <a:t> program </a:t>
            </a:r>
            <a:r>
              <a:rPr lang="en-US" b="1" dirty="0" err="1"/>
              <a:t>danışmanı</a:t>
            </a:r>
            <a:r>
              <a:rPr lang="en-US" b="1" dirty="0"/>
              <a:t> </a:t>
            </a:r>
            <a:r>
              <a:rPr lang="en-US" b="1" dirty="0" err="1"/>
              <a:t>ile</a:t>
            </a:r>
            <a:r>
              <a:rPr lang="en-US" b="1" dirty="0"/>
              <a:t> </a:t>
            </a:r>
            <a:r>
              <a:rPr lang="en-US" b="1" dirty="0" err="1"/>
              <a:t>birlikte</a:t>
            </a:r>
            <a:r>
              <a:rPr lang="en-US" b="1" dirty="0"/>
              <a:t> </a:t>
            </a:r>
            <a:r>
              <a:rPr lang="en-US" b="1" dirty="0" err="1"/>
              <a:t>çift</a:t>
            </a:r>
            <a:r>
              <a:rPr lang="en-US" b="1" dirty="0"/>
              <a:t> </a:t>
            </a:r>
            <a:r>
              <a:rPr lang="en-US" b="1" dirty="0" err="1"/>
              <a:t>anadal</a:t>
            </a:r>
            <a:r>
              <a:rPr lang="en-US" b="1" dirty="0"/>
              <a:t> </a:t>
            </a:r>
            <a:r>
              <a:rPr lang="en-US" b="1" dirty="0" err="1"/>
              <a:t>dönem</a:t>
            </a:r>
            <a:r>
              <a:rPr lang="en-US" b="1" dirty="0"/>
              <a:t> </a:t>
            </a:r>
            <a:r>
              <a:rPr lang="en-US" b="1" dirty="0" err="1"/>
              <a:t>ders</a:t>
            </a:r>
            <a:r>
              <a:rPr lang="en-US" b="1" dirty="0"/>
              <a:t> </a:t>
            </a:r>
            <a:r>
              <a:rPr lang="en-US" b="1" dirty="0" err="1"/>
              <a:t>kayıt</a:t>
            </a:r>
            <a:r>
              <a:rPr lang="en-US" b="1" dirty="0"/>
              <a:t> </a:t>
            </a:r>
            <a:r>
              <a:rPr lang="en-US" b="1" dirty="0" err="1"/>
              <a:t>formu</a:t>
            </a:r>
            <a:r>
              <a:rPr lang="en-US" b="1" dirty="0"/>
              <a:t> </a:t>
            </a:r>
            <a:r>
              <a:rPr lang="en-US" b="1" dirty="0" err="1"/>
              <a:t>doldurur.Ders</a:t>
            </a:r>
            <a:r>
              <a:rPr lang="en-US" b="1" dirty="0"/>
              <a:t> </a:t>
            </a:r>
            <a:r>
              <a:rPr lang="en-US" b="1" dirty="0" err="1"/>
              <a:t>kayıt</a:t>
            </a:r>
            <a:r>
              <a:rPr lang="en-US" b="1" dirty="0"/>
              <a:t> </a:t>
            </a:r>
            <a:r>
              <a:rPr lang="en-US" b="1" dirty="0" err="1"/>
              <a:t>formu</a:t>
            </a:r>
            <a:r>
              <a:rPr lang="en-US" b="1" dirty="0"/>
              <a:t> her </a:t>
            </a:r>
            <a:r>
              <a:rPr lang="en-US" b="1" dirty="0" err="1"/>
              <a:t>iki</a:t>
            </a:r>
            <a:r>
              <a:rPr lang="en-US" b="1" dirty="0"/>
              <a:t> </a:t>
            </a:r>
            <a:r>
              <a:rPr lang="en-US" b="1" dirty="0" err="1"/>
              <a:t>bölüm</a:t>
            </a:r>
            <a:r>
              <a:rPr lang="en-US" b="1" dirty="0"/>
              <a:t> </a:t>
            </a:r>
            <a:r>
              <a:rPr lang="en-US" b="1" dirty="0" err="1"/>
              <a:t>başkanı</a:t>
            </a:r>
            <a:r>
              <a:rPr lang="en-US" b="1" dirty="0"/>
              <a:t> </a:t>
            </a:r>
            <a:r>
              <a:rPr lang="en-US" b="1" dirty="0" err="1"/>
              <a:t>tarafından</a:t>
            </a:r>
            <a:r>
              <a:rPr lang="en-US" b="1" dirty="0"/>
              <a:t> da </a:t>
            </a:r>
            <a:r>
              <a:rPr lang="en-US" b="1" dirty="0" err="1"/>
              <a:t>onaylanır</a:t>
            </a:r>
            <a:r>
              <a:rPr lang="en-US" b="1" dirty="0"/>
              <a:t>. </a:t>
            </a:r>
            <a:r>
              <a:rPr lang="en-US" b="1" dirty="0" err="1"/>
              <a:t>Öğrenci</a:t>
            </a:r>
            <a:r>
              <a:rPr lang="en-US" b="1" dirty="0"/>
              <a:t> </a:t>
            </a:r>
            <a:r>
              <a:rPr lang="en-US" b="1" dirty="0" err="1"/>
              <a:t>ders</a:t>
            </a:r>
            <a:r>
              <a:rPr lang="en-US" b="1" dirty="0"/>
              <a:t> </a:t>
            </a:r>
            <a:r>
              <a:rPr lang="en-US" b="1" dirty="0" err="1"/>
              <a:t>kayıtlarını</a:t>
            </a:r>
            <a:r>
              <a:rPr lang="en-US" b="1" dirty="0"/>
              <a:t> OBS </a:t>
            </a:r>
            <a:r>
              <a:rPr lang="en-US" b="1" dirty="0" err="1"/>
              <a:t>üzerinden</a:t>
            </a:r>
            <a:r>
              <a:rPr lang="en-US" b="1" dirty="0"/>
              <a:t> </a:t>
            </a:r>
            <a:r>
              <a:rPr lang="en-US" b="1" dirty="0" err="1"/>
              <a:t>yapar</a:t>
            </a:r>
            <a:r>
              <a:rPr lang="en-US" b="1" dirty="0"/>
              <a:t>. </a:t>
            </a:r>
            <a:r>
              <a:rPr lang="en-US" b="1" dirty="0" err="1"/>
              <a:t>Çift</a:t>
            </a:r>
            <a:r>
              <a:rPr lang="en-US" b="1" dirty="0"/>
              <a:t> </a:t>
            </a:r>
            <a:r>
              <a:rPr lang="en-US" b="1" dirty="0" err="1"/>
              <a:t>anadal</a:t>
            </a:r>
            <a:r>
              <a:rPr lang="en-US" b="1" dirty="0"/>
              <a:t> </a:t>
            </a:r>
            <a:r>
              <a:rPr lang="en-US" b="1" dirty="0" err="1"/>
              <a:t>yaptığı</a:t>
            </a:r>
            <a:r>
              <a:rPr lang="en-US" b="1" dirty="0"/>
              <a:t> </a:t>
            </a:r>
            <a:r>
              <a:rPr lang="en-US" b="1" dirty="0" err="1"/>
              <a:t>bölümün</a:t>
            </a:r>
            <a:r>
              <a:rPr lang="en-US" b="1" dirty="0"/>
              <a:t>/</a:t>
            </a:r>
            <a:r>
              <a:rPr lang="en-US" b="1" dirty="0" err="1"/>
              <a:t>programın</a:t>
            </a:r>
            <a:r>
              <a:rPr lang="en-US" b="1" dirty="0"/>
              <a:t> , </a:t>
            </a:r>
            <a:r>
              <a:rPr lang="en-US" b="1" dirty="0" err="1"/>
              <a:t>bölüm</a:t>
            </a:r>
            <a:r>
              <a:rPr lang="en-US" b="1" dirty="0"/>
              <a:t>/program </a:t>
            </a:r>
            <a:r>
              <a:rPr lang="en-US" b="1" dirty="0" err="1"/>
              <a:t>başkanı</a:t>
            </a:r>
            <a:r>
              <a:rPr lang="en-US" b="1" dirty="0"/>
              <a:t> </a:t>
            </a:r>
            <a:r>
              <a:rPr lang="en-US" b="1" dirty="0" err="1"/>
              <a:t>ve</a:t>
            </a:r>
            <a:r>
              <a:rPr lang="en-US" b="1" dirty="0"/>
              <a:t> </a:t>
            </a:r>
            <a:r>
              <a:rPr lang="en-US" b="1" dirty="0" err="1"/>
              <a:t>danışman</a:t>
            </a:r>
            <a:r>
              <a:rPr lang="en-US" b="1" dirty="0"/>
              <a:t> </a:t>
            </a:r>
            <a:r>
              <a:rPr lang="en-US" b="1" dirty="0" err="1"/>
              <a:t>ders</a:t>
            </a:r>
            <a:r>
              <a:rPr lang="en-US" b="1" dirty="0"/>
              <a:t> </a:t>
            </a:r>
            <a:r>
              <a:rPr lang="en-US" b="1" dirty="0" err="1"/>
              <a:t>kayıtlarını</a:t>
            </a:r>
            <a:r>
              <a:rPr lang="en-US" b="1" dirty="0"/>
              <a:t> </a:t>
            </a:r>
            <a:r>
              <a:rPr lang="en-US" b="1" dirty="0" err="1"/>
              <a:t>kontrol</a:t>
            </a:r>
            <a:r>
              <a:rPr lang="en-US" b="1" dirty="0"/>
              <a:t> </a:t>
            </a:r>
            <a:r>
              <a:rPr lang="en-US" b="1" dirty="0" err="1"/>
              <a:t>ederek</a:t>
            </a:r>
            <a:r>
              <a:rPr lang="en-US" b="1" dirty="0"/>
              <a:t> </a:t>
            </a:r>
            <a:r>
              <a:rPr lang="en-US" b="1" dirty="0" err="1"/>
              <a:t>onaylar</a:t>
            </a:r>
            <a:r>
              <a:rPr lang="en-US" b="1" dirty="0"/>
              <a:t>. </a:t>
            </a:r>
            <a:endParaRPr lang="tr-TR" b="1" dirty="0"/>
          </a:p>
          <a:p>
            <a:endParaRPr lang="tr-TR"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466850" cy="638175"/>
          </a:xfrm>
          <a:prstGeom prst="rect">
            <a:avLst/>
          </a:prstGeom>
          <a:noFill/>
          <a:ln>
            <a:noFill/>
          </a:ln>
        </p:spPr>
      </p:pic>
    </p:spTree>
    <p:extLst>
      <p:ext uri="{BB962C8B-B14F-4D97-AF65-F5344CB8AC3E}">
        <p14:creationId xmlns:p14="http://schemas.microsoft.com/office/powerpoint/2010/main" val="569300216"/>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9592" y="908720"/>
            <a:ext cx="7632848" cy="5570756"/>
          </a:xfrm>
          <a:prstGeom prst="rect">
            <a:avLst/>
          </a:prstGeom>
        </p:spPr>
        <p:txBody>
          <a:bodyPr wrap="square">
            <a:spAutoFit/>
          </a:bodyPr>
          <a:lstStyle/>
          <a:p>
            <a:pPr algn="just"/>
            <a:r>
              <a:rPr lang="tr-TR" sz="2000" b="1" dirty="0" smtClean="0"/>
              <a:t>   Çift </a:t>
            </a:r>
            <a:r>
              <a:rPr lang="tr-TR" sz="2000" b="1" dirty="0" err="1"/>
              <a:t>anadala</a:t>
            </a:r>
            <a:r>
              <a:rPr lang="tr-TR" sz="2000" b="1" dirty="0"/>
              <a:t> kayıt yaptırdıktan sonra öğrenciye çift </a:t>
            </a:r>
            <a:r>
              <a:rPr lang="tr-TR" sz="2000" b="1" dirty="0" err="1"/>
              <a:t>anadal</a:t>
            </a:r>
            <a:r>
              <a:rPr lang="tr-TR" sz="2000" b="1" dirty="0"/>
              <a:t> öğrenimi göreceği bölümden bir danışman atanır.</a:t>
            </a:r>
          </a:p>
          <a:p>
            <a:pPr algn="just"/>
            <a:r>
              <a:rPr lang="tr-TR" sz="2000" b="1" dirty="0" smtClean="0"/>
              <a:t>   Çift </a:t>
            </a:r>
            <a:r>
              <a:rPr lang="tr-TR" sz="2000" b="1" dirty="0" err="1"/>
              <a:t>anadal</a:t>
            </a:r>
            <a:r>
              <a:rPr lang="tr-TR" sz="2000" b="1" dirty="0"/>
              <a:t> programlarına kayıtlı olan öğrencilerin her bir dönemde alacakları ikinci </a:t>
            </a:r>
            <a:r>
              <a:rPr lang="tr-TR" sz="2000" b="1" dirty="0" err="1"/>
              <a:t>anadal</a:t>
            </a:r>
            <a:r>
              <a:rPr lang="tr-TR" sz="2000" b="1" dirty="0"/>
              <a:t> dersleri , </a:t>
            </a:r>
            <a:r>
              <a:rPr lang="tr-TR" sz="2000" b="1" dirty="0" err="1"/>
              <a:t>anadal</a:t>
            </a:r>
            <a:r>
              <a:rPr lang="tr-TR" sz="2000" b="1" dirty="0"/>
              <a:t> programında aldığı derslerle çakışmaması koşuluyla akademik danışmanın önerisi, bölüm başkanının onayı ile belirlenir</a:t>
            </a:r>
            <a:r>
              <a:rPr lang="tr-TR" sz="2000" b="1" dirty="0" smtClean="0"/>
              <a:t>.</a:t>
            </a:r>
          </a:p>
          <a:p>
            <a:pPr algn="just"/>
            <a:r>
              <a:rPr lang="tr-TR" sz="2000" b="1" dirty="0" smtClean="0"/>
              <a:t>   Çift </a:t>
            </a:r>
            <a:r>
              <a:rPr lang="tr-TR" sz="2000" b="1" dirty="0" err="1"/>
              <a:t>anadal</a:t>
            </a:r>
            <a:r>
              <a:rPr lang="tr-TR" sz="2000" b="1" dirty="0"/>
              <a:t> programına başlamadan önce alınan ve çift </a:t>
            </a:r>
            <a:r>
              <a:rPr lang="tr-TR" sz="2000" b="1" dirty="0" err="1"/>
              <a:t>anadalda</a:t>
            </a:r>
            <a:r>
              <a:rPr lang="tr-TR" sz="2000" b="1" dirty="0"/>
              <a:t> ortak ve eşdeğer sayılan dersler, öğrencinin programa kabulü sırasında ilgili fakülte/yüksekokul/meslek yüksekokul yönetim kurulu kararı ile kesinleşir.  Çift </a:t>
            </a:r>
            <a:r>
              <a:rPr lang="tr-TR" sz="2000" b="1" dirty="0" err="1"/>
              <a:t>anadala</a:t>
            </a:r>
            <a:r>
              <a:rPr lang="tr-TR" sz="2000" b="1" dirty="0"/>
              <a:t> başladıktan sonra alacağı eşdeğer dersleri, </a:t>
            </a:r>
            <a:r>
              <a:rPr lang="tr-TR" sz="2000" b="1" dirty="0" err="1"/>
              <a:t>anadal</a:t>
            </a:r>
            <a:r>
              <a:rPr lang="tr-TR" sz="2000" b="1" dirty="0"/>
              <a:t> programından almaları gerekir. </a:t>
            </a:r>
            <a:r>
              <a:rPr lang="tr-TR" sz="2000" b="1" dirty="0" err="1"/>
              <a:t>Anadal</a:t>
            </a:r>
            <a:r>
              <a:rPr lang="tr-TR" sz="2000" b="1" dirty="0"/>
              <a:t> programından alınan ve her iki programın ders planlarında yer alan eşdeğer dersler, alınıp başarıldığı yarıyıl sonunda, notlarıyla birlikte öğrencinin çift </a:t>
            </a:r>
            <a:r>
              <a:rPr lang="tr-TR" sz="2000" b="1" dirty="0" err="1"/>
              <a:t>anadal</a:t>
            </a:r>
            <a:r>
              <a:rPr lang="tr-TR" sz="2000" b="1" dirty="0"/>
              <a:t> programı transkriptine aktarılır. Çift </a:t>
            </a:r>
            <a:r>
              <a:rPr lang="tr-TR" sz="2000" b="1" dirty="0" err="1"/>
              <a:t>anadal</a:t>
            </a:r>
            <a:r>
              <a:rPr lang="tr-TR" sz="2000" b="1" dirty="0"/>
              <a:t> programı </a:t>
            </a:r>
            <a:r>
              <a:rPr lang="tr-TR" sz="2000" b="1" dirty="0" err="1"/>
              <a:t>transkripitine</a:t>
            </a:r>
            <a:r>
              <a:rPr lang="tr-TR" sz="2000" b="1" dirty="0"/>
              <a:t> notu aktarılan dersler, öğrencinin çift </a:t>
            </a:r>
            <a:r>
              <a:rPr lang="tr-TR" sz="2000" b="1" dirty="0" err="1"/>
              <a:t>anadal</a:t>
            </a:r>
            <a:r>
              <a:rPr lang="tr-TR" sz="2000" b="1" dirty="0"/>
              <a:t> mezuniyet </a:t>
            </a:r>
            <a:r>
              <a:rPr lang="tr-TR" sz="2000" b="1" dirty="0" err="1"/>
              <a:t>AKTS’ne</a:t>
            </a:r>
            <a:r>
              <a:rPr lang="tr-TR" sz="2000" b="1" dirty="0"/>
              <a:t>  dâhil edilir ve </a:t>
            </a:r>
            <a:r>
              <a:rPr lang="tr-TR" sz="2000" b="1" dirty="0" err="1"/>
              <a:t>GANO’ya</a:t>
            </a:r>
            <a:r>
              <a:rPr lang="tr-TR" sz="2000" b="1" dirty="0"/>
              <a:t> katılır</a:t>
            </a:r>
            <a:r>
              <a:rPr lang="tr-TR" dirty="0"/>
              <a:t>. </a:t>
            </a:r>
          </a:p>
          <a:p>
            <a:endParaRPr lang="tr-TR" dirty="0"/>
          </a:p>
          <a:p>
            <a:r>
              <a:rPr lang="tr-TR" dirty="0"/>
              <a:t> </a:t>
            </a:r>
          </a:p>
        </p:txBody>
      </p:sp>
      <p:pic>
        <p:nvPicPr>
          <p:cNvPr id="3" name="Resim 2"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94159" y="84445"/>
            <a:ext cx="1466850" cy="638175"/>
          </a:xfrm>
          <a:prstGeom prst="rect">
            <a:avLst/>
          </a:prstGeom>
          <a:noFill/>
          <a:ln>
            <a:noFill/>
          </a:ln>
        </p:spPr>
      </p:pic>
    </p:spTree>
    <p:extLst>
      <p:ext uri="{BB962C8B-B14F-4D97-AF65-F5344CB8AC3E}">
        <p14:creationId xmlns:p14="http://schemas.microsoft.com/office/powerpoint/2010/main" val="3408130893"/>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692696"/>
            <a:ext cx="7560840" cy="4893647"/>
          </a:xfrm>
          <a:prstGeom prst="rect">
            <a:avLst/>
          </a:prstGeom>
        </p:spPr>
        <p:txBody>
          <a:bodyPr wrap="square">
            <a:spAutoFit/>
          </a:bodyPr>
          <a:lstStyle/>
          <a:p>
            <a:pPr algn="just"/>
            <a:r>
              <a:rPr lang="tr-TR" sz="2400" b="1" dirty="0"/>
              <a:t> </a:t>
            </a:r>
            <a:r>
              <a:rPr lang="tr-TR" sz="2400" b="1" dirty="0" smtClean="0"/>
              <a:t>       Tüm </a:t>
            </a:r>
            <a:r>
              <a:rPr lang="tr-TR" sz="2400" b="1" dirty="0"/>
              <a:t>çift </a:t>
            </a:r>
            <a:r>
              <a:rPr lang="tr-TR" sz="2400" b="1" dirty="0" err="1"/>
              <a:t>anadal</a:t>
            </a:r>
            <a:r>
              <a:rPr lang="tr-TR" sz="2400" b="1" dirty="0"/>
              <a:t> öğrenimi süresince öğrencinin </a:t>
            </a:r>
            <a:r>
              <a:rPr lang="tr-TR" sz="2400" b="1" dirty="0" err="1"/>
              <a:t>anadal</a:t>
            </a:r>
            <a:r>
              <a:rPr lang="tr-TR" sz="2400" b="1" dirty="0"/>
              <a:t> programındaki genel not ortalaması bir defaya mahsus olmak üzere 2.50’in altına düşebilir. Genel not ortalaması ikinci kez 2.50’nin altına düşerse öğrencinin çift </a:t>
            </a:r>
            <a:r>
              <a:rPr lang="tr-TR" sz="2400" b="1" dirty="0" err="1"/>
              <a:t>anadal</a:t>
            </a:r>
            <a:r>
              <a:rPr lang="tr-TR" sz="2400" b="1" dirty="0"/>
              <a:t> programından kaydı silinir.</a:t>
            </a:r>
          </a:p>
          <a:p>
            <a:pPr algn="just"/>
            <a:r>
              <a:rPr lang="tr-TR" sz="2400" b="1" dirty="0"/>
              <a:t> </a:t>
            </a:r>
            <a:r>
              <a:rPr lang="tr-TR" sz="2400" b="1" dirty="0" smtClean="0"/>
              <a:t>       Öğrencinin </a:t>
            </a:r>
            <a:r>
              <a:rPr lang="tr-TR" sz="2400" b="1" dirty="0"/>
              <a:t>çift </a:t>
            </a:r>
            <a:r>
              <a:rPr lang="tr-TR" sz="2400" b="1" dirty="0" err="1"/>
              <a:t>anadal</a:t>
            </a:r>
            <a:r>
              <a:rPr lang="tr-TR" sz="2400" b="1" dirty="0"/>
              <a:t> programındaki durumu </a:t>
            </a:r>
            <a:r>
              <a:rPr lang="tr-TR" sz="2400" b="1" dirty="0" err="1"/>
              <a:t>anadal</a:t>
            </a:r>
            <a:r>
              <a:rPr lang="tr-TR" sz="2400" b="1" dirty="0"/>
              <a:t> programından mezun olmasına engel oluşturmaz. Ancak çift ana dalda mezuniyet koşullarını sağladığı halde ana daldan mezun olamayan öğrencilere ikinci </a:t>
            </a:r>
            <a:r>
              <a:rPr lang="tr-TR" sz="2400" b="1" dirty="0" err="1"/>
              <a:t>anadal</a:t>
            </a:r>
            <a:r>
              <a:rPr lang="tr-TR" sz="2400" b="1" dirty="0"/>
              <a:t> diploması verilmez.</a:t>
            </a:r>
          </a:p>
          <a:p>
            <a:pPr algn="just"/>
            <a:r>
              <a:rPr lang="tr-TR" sz="2400" b="1" dirty="0"/>
              <a:t>  </a:t>
            </a:r>
            <a:r>
              <a:rPr lang="tr-TR" sz="2400" b="1" dirty="0" smtClean="0"/>
              <a:t>      </a:t>
            </a:r>
            <a:r>
              <a:rPr lang="tr-TR" sz="2400" b="1" dirty="0" err="1" smtClean="0"/>
              <a:t>Anadal</a:t>
            </a:r>
            <a:r>
              <a:rPr lang="tr-TR" sz="2400" b="1" dirty="0" smtClean="0"/>
              <a:t> </a:t>
            </a:r>
            <a:r>
              <a:rPr lang="tr-TR" sz="2400" b="1" dirty="0"/>
              <a:t>programında kayıt donduran öğrenci, ayrıca talep etmeksizin çift ana dal programında da kayıt dondurmuş sayılır.  </a:t>
            </a:r>
          </a:p>
        </p:txBody>
      </p:sp>
      <p:pic>
        <p:nvPicPr>
          <p:cNvPr id="3" name="Resim 2"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94159" y="65071"/>
            <a:ext cx="1466850" cy="638175"/>
          </a:xfrm>
          <a:prstGeom prst="rect">
            <a:avLst/>
          </a:prstGeom>
          <a:noFill/>
          <a:ln>
            <a:noFill/>
          </a:ln>
        </p:spPr>
      </p:pic>
    </p:spTree>
    <p:extLst>
      <p:ext uri="{BB962C8B-B14F-4D97-AF65-F5344CB8AC3E}">
        <p14:creationId xmlns:p14="http://schemas.microsoft.com/office/powerpoint/2010/main" val="1762696195"/>
      </p:ext>
    </p:extLst>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689317"/>
            <a:ext cx="7615758" cy="723460"/>
          </a:xfrm>
        </p:spPr>
        <p:txBody>
          <a:bodyPr>
            <a:normAutofit fontScale="90000"/>
          </a:bodyPr>
          <a:lstStyle/>
          <a:p>
            <a:r>
              <a:rPr lang="tr-TR" sz="2400" b="1" dirty="0" smtClean="0"/>
              <a:t>       ÇİFT ANADALDAN MEZUNİYET KOŞULLARI</a:t>
            </a:r>
            <a:br>
              <a:rPr lang="tr-TR" sz="2400" b="1" dirty="0" smtClean="0"/>
            </a:br>
            <a:endParaRPr lang="tr-TR" sz="2400" dirty="0"/>
          </a:p>
        </p:txBody>
      </p:sp>
      <p:sp>
        <p:nvSpPr>
          <p:cNvPr id="3" name="İçerik Yer Tutucusu 2"/>
          <p:cNvSpPr>
            <a:spLocks noGrp="1"/>
          </p:cNvSpPr>
          <p:nvPr>
            <p:ph idx="1"/>
          </p:nvPr>
        </p:nvSpPr>
        <p:spPr>
          <a:xfrm>
            <a:off x="628650" y="1268760"/>
            <a:ext cx="7886700" cy="4908203"/>
          </a:xfrm>
        </p:spPr>
        <p:txBody>
          <a:bodyPr/>
          <a:lstStyle/>
          <a:p>
            <a:pPr marL="0" indent="0" algn="just">
              <a:buNone/>
            </a:pPr>
            <a:r>
              <a:rPr lang="tr-TR" b="1" dirty="0" smtClean="0"/>
              <a:t>         Öğrencinin </a:t>
            </a:r>
            <a:r>
              <a:rPr lang="tr-TR" b="1" dirty="0"/>
              <a:t>Çift </a:t>
            </a:r>
            <a:r>
              <a:rPr lang="tr-TR" b="1" dirty="0" err="1"/>
              <a:t>Anadal</a:t>
            </a:r>
            <a:r>
              <a:rPr lang="tr-TR" b="1" dirty="0"/>
              <a:t> programından mezun olabilmesi için ders planında bulunan tüm dersler, staj, uygulama gibi çalışmaları başarıyla tamamlamış mezuniyet koşullarını sağlamış olması ve ikinci </a:t>
            </a:r>
            <a:r>
              <a:rPr lang="tr-TR" b="1" dirty="0" err="1"/>
              <a:t>anadal</a:t>
            </a:r>
            <a:r>
              <a:rPr lang="tr-TR" b="1" dirty="0"/>
              <a:t> programından aldığı derslerin genel not ortalamasının en az 2.50 olması gerekir.</a:t>
            </a:r>
          </a:p>
          <a:p>
            <a:pPr marL="0" indent="0" algn="just">
              <a:buNone/>
            </a:pPr>
            <a:r>
              <a:rPr lang="tr-TR" b="1" dirty="0"/>
              <a:t> </a:t>
            </a:r>
            <a:r>
              <a:rPr lang="tr-TR" b="1" dirty="0" smtClean="0"/>
              <a:t>        </a:t>
            </a:r>
            <a:r>
              <a:rPr lang="tr-TR" b="1" dirty="0" err="1" smtClean="0"/>
              <a:t>Anadal</a:t>
            </a:r>
            <a:r>
              <a:rPr lang="tr-TR" b="1" dirty="0" smtClean="0"/>
              <a:t> </a:t>
            </a:r>
            <a:r>
              <a:rPr lang="tr-TR" b="1" dirty="0"/>
              <a:t>lisans veya </a:t>
            </a:r>
            <a:r>
              <a:rPr lang="tr-TR" b="1" dirty="0" err="1"/>
              <a:t>önlisans</a:t>
            </a:r>
            <a:r>
              <a:rPr lang="tr-TR" b="1" dirty="0"/>
              <a:t> programından mezuniyet hakkını elde edemeyen öğrenciye çift </a:t>
            </a:r>
            <a:r>
              <a:rPr lang="tr-TR" b="1" dirty="0" err="1"/>
              <a:t>anadal</a:t>
            </a:r>
            <a:r>
              <a:rPr lang="tr-TR" b="1" dirty="0"/>
              <a:t> programının diploması verilemez. Ancak, </a:t>
            </a:r>
            <a:r>
              <a:rPr lang="tr-TR" b="1" dirty="0" err="1"/>
              <a:t>anadal</a:t>
            </a:r>
            <a:r>
              <a:rPr lang="tr-TR" b="1" dirty="0"/>
              <a:t> programından mezun olan öğrenci, çift </a:t>
            </a:r>
            <a:r>
              <a:rPr lang="tr-TR" b="1" dirty="0" err="1"/>
              <a:t>anadal</a:t>
            </a:r>
            <a:r>
              <a:rPr lang="tr-TR" b="1" dirty="0"/>
              <a:t> programı mezuniyet koşullarını sağladığı takdirde  çift </a:t>
            </a:r>
            <a:r>
              <a:rPr lang="tr-TR" b="1" dirty="0" err="1"/>
              <a:t>anadal</a:t>
            </a:r>
            <a:r>
              <a:rPr lang="tr-TR" b="1" dirty="0"/>
              <a:t> diplomasını almaya hak kazanır.</a:t>
            </a:r>
          </a:p>
          <a:p>
            <a:pPr marL="0" indent="0" algn="just">
              <a:buNone/>
            </a:pPr>
            <a:r>
              <a:rPr lang="tr-TR" b="1" dirty="0"/>
              <a:t> </a:t>
            </a:r>
            <a:r>
              <a:rPr lang="tr-TR" b="1" dirty="0" smtClean="0"/>
              <a:t>        ÇAP </a:t>
            </a:r>
            <a:r>
              <a:rPr lang="tr-TR" b="1" dirty="0"/>
              <a:t>öğrenimi sırasında birinci </a:t>
            </a:r>
            <a:r>
              <a:rPr lang="tr-TR" b="1" dirty="0" err="1"/>
              <a:t>anadaldan</a:t>
            </a:r>
            <a:r>
              <a:rPr lang="tr-TR" b="1" dirty="0"/>
              <a:t> mezun olan öğrencinin devam eden ikinci </a:t>
            </a:r>
            <a:r>
              <a:rPr lang="tr-TR" b="1" dirty="0" err="1"/>
              <a:t>anadal</a:t>
            </a:r>
            <a:r>
              <a:rPr lang="tr-TR" b="1" dirty="0"/>
              <a:t> öğrencilik işlemleri, ikinci </a:t>
            </a:r>
            <a:r>
              <a:rPr lang="tr-TR" b="1" dirty="0" err="1"/>
              <a:t>anadala</a:t>
            </a:r>
            <a:r>
              <a:rPr lang="tr-TR" b="1" dirty="0"/>
              <a:t> ait fakülte/yüksekokul/meslek yüksekokulu tarafından yürütülür.</a:t>
            </a:r>
          </a:p>
          <a:p>
            <a:pPr algn="just"/>
            <a:endParaRPr lang="tr-TR" b="1"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9059" y="116632"/>
            <a:ext cx="1466850" cy="638175"/>
          </a:xfrm>
          <a:prstGeom prst="rect">
            <a:avLst/>
          </a:prstGeom>
          <a:noFill/>
          <a:ln>
            <a:noFill/>
          </a:ln>
        </p:spPr>
      </p:pic>
    </p:spTree>
    <p:extLst>
      <p:ext uri="{BB962C8B-B14F-4D97-AF65-F5344CB8AC3E}">
        <p14:creationId xmlns:p14="http://schemas.microsoft.com/office/powerpoint/2010/main" val="3888872639"/>
      </p:ext>
    </p:extLst>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8650" y="754807"/>
            <a:ext cx="7886700" cy="935882"/>
          </a:xfrm>
        </p:spPr>
        <p:txBody>
          <a:bodyPr>
            <a:normAutofit fontScale="90000"/>
          </a:bodyPr>
          <a:lstStyle/>
          <a:p>
            <a:r>
              <a:rPr lang="tr-TR" b="1" dirty="0" smtClean="0"/>
              <a:t>     </a:t>
            </a:r>
            <a:r>
              <a:rPr lang="tr-TR" sz="2400" b="1" dirty="0" smtClean="0"/>
              <a:t>ÇİFT ANADAL PROGRAMINI BIRAKMA</a:t>
            </a:r>
            <a:r>
              <a:rPr lang="tr-TR" b="1" dirty="0"/>
              <a:t/>
            </a:r>
            <a:br>
              <a:rPr lang="tr-TR" b="1" dirty="0"/>
            </a:br>
            <a:endParaRPr lang="tr-TR" dirty="0"/>
          </a:p>
        </p:txBody>
      </p:sp>
      <p:sp>
        <p:nvSpPr>
          <p:cNvPr id="3" name="İçerik Yer Tutucusu 2"/>
          <p:cNvSpPr>
            <a:spLocks noGrp="1"/>
          </p:cNvSpPr>
          <p:nvPr>
            <p:ph idx="1"/>
          </p:nvPr>
        </p:nvSpPr>
        <p:spPr>
          <a:xfrm>
            <a:off x="628650" y="1412776"/>
            <a:ext cx="7886700" cy="4764187"/>
          </a:xfrm>
        </p:spPr>
        <p:txBody>
          <a:bodyPr/>
          <a:lstStyle/>
          <a:p>
            <a:pPr marL="0" indent="0" algn="just">
              <a:buNone/>
            </a:pPr>
            <a:r>
              <a:rPr lang="tr-TR" b="1" dirty="0" smtClean="0"/>
              <a:t>         Çift </a:t>
            </a:r>
            <a:r>
              <a:rPr lang="tr-TR" b="1" dirty="0" err="1"/>
              <a:t>anadal</a:t>
            </a:r>
            <a:r>
              <a:rPr lang="tr-TR" b="1" dirty="0"/>
              <a:t> programı öğrencisi, öğrenim sürecinin herhangi bir yarıyılında programı kendi isteğiyle bırakabilir. Çift </a:t>
            </a:r>
            <a:r>
              <a:rPr lang="tr-TR" b="1" dirty="0" err="1"/>
              <a:t>anadal</a:t>
            </a:r>
            <a:r>
              <a:rPr lang="tr-TR" b="1" dirty="0"/>
              <a:t> programından kayıt sildiren öğrenci, çift </a:t>
            </a:r>
            <a:r>
              <a:rPr lang="tr-TR" b="1" dirty="0" err="1"/>
              <a:t>anadal</a:t>
            </a:r>
            <a:r>
              <a:rPr lang="tr-TR" b="1" dirty="0"/>
              <a:t> programına yeniden kayıt </a:t>
            </a:r>
            <a:r>
              <a:rPr lang="tr-TR" b="1" dirty="0" smtClean="0"/>
              <a:t>yaptıramaz.</a:t>
            </a:r>
          </a:p>
          <a:p>
            <a:pPr marL="0" indent="0" algn="just">
              <a:buNone/>
            </a:pPr>
            <a:r>
              <a:rPr lang="tr-TR" b="1" dirty="0" smtClean="0"/>
              <a:t>         Çift </a:t>
            </a:r>
            <a:r>
              <a:rPr lang="tr-TR" b="1" dirty="0" err="1" smtClean="0"/>
              <a:t>anadal</a:t>
            </a:r>
            <a:r>
              <a:rPr lang="tr-TR" b="1" dirty="0" smtClean="0"/>
              <a:t> programından ayrılan öğrenci, başarısız olduğu dersleri tekrarlamak zorunda değildir. </a:t>
            </a:r>
          </a:p>
          <a:p>
            <a:pPr marL="0" indent="0" algn="just">
              <a:buNone/>
            </a:pPr>
            <a:r>
              <a:rPr lang="tr-TR" b="1" dirty="0"/>
              <a:t> </a:t>
            </a:r>
            <a:r>
              <a:rPr lang="tr-TR" b="1" dirty="0" smtClean="0"/>
              <a:t>       Çift </a:t>
            </a:r>
            <a:r>
              <a:rPr lang="tr-TR" b="1" dirty="0" err="1"/>
              <a:t>anadal</a:t>
            </a:r>
            <a:r>
              <a:rPr lang="tr-TR" b="1" dirty="0"/>
              <a:t> programından iki yarıyıl üst üste ders almayan öğrencinin ikinci </a:t>
            </a:r>
            <a:r>
              <a:rPr lang="tr-TR" b="1" dirty="0" err="1"/>
              <a:t>anadal</a:t>
            </a:r>
            <a:r>
              <a:rPr lang="tr-TR" b="1" dirty="0"/>
              <a:t> diploma programından kaydı silinir. Ancak, </a:t>
            </a:r>
            <a:r>
              <a:rPr lang="tr-TR" b="1" dirty="0" err="1"/>
              <a:t>ÇAP'da</a:t>
            </a:r>
            <a:r>
              <a:rPr lang="tr-TR" b="1" dirty="0"/>
              <a:t> dersin açılmaması veya ders çakışması gibi nedenlerle ders alamayacak durumda olan öğrencilere ikinci </a:t>
            </a:r>
            <a:r>
              <a:rPr lang="tr-TR" b="1" dirty="0" err="1"/>
              <a:t>Anadal</a:t>
            </a:r>
            <a:r>
              <a:rPr lang="tr-TR" b="1" dirty="0"/>
              <a:t> programının bağlı olduğu ilgili Yönetim Kurulu kararı ile o dönem için ders almamasına karar </a:t>
            </a:r>
            <a:r>
              <a:rPr lang="tr-TR" b="1" dirty="0" smtClean="0"/>
              <a:t>verebilir.</a:t>
            </a:r>
          </a:p>
          <a:p>
            <a:pPr marL="0" indent="0" algn="just">
              <a:buNone/>
            </a:pPr>
            <a:endParaRPr lang="tr-TR" b="1" dirty="0"/>
          </a:p>
          <a:p>
            <a:pPr algn="just"/>
            <a:endParaRPr lang="tr-TR" b="1"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466850" cy="638175"/>
          </a:xfrm>
          <a:prstGeom prst="rect">
            <a:avLst/>
          </a:prstGeom>
          <a:noFill/>
          <a:ln>
            <a:noFill/>
          </a:ln>
        </p:spPr>
      </p:pic>
    </p:spTree>
    <p:extLst>
      <p:ext uri="{BB962C8B-B14F-4D97-AF65-F5344CB8AC3E}">
        <p14:creationId xmlns:p14="http://schemas.microsoft.com/office/powerpoint/2010/main" val="3692925649"/>
      </p:ext>
    </p:extLst>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8650" y="754807"/>
            <a:ext cx="7886700" cy="935882"/>
          </a:xfrm>
        </p:spPr>
        <p:txBody>
          <a:bodyPr>
            <a:normAutofit/>
          </a:bodyPr>
          <a:lstStyle/>
          <a:p>
            <a:r>
              <a:rPr lang="tr-TR" sz="2000" b="1" dirty="0" smtClean="0"/>
              <a:t>     YANDAL PROGRAMI, BAŞVURU VE KABUL KOŞULLARI</a:t>
            </a:r>
            <a:r>
              <a:rPr lang="tr-TR" sz="2000" dirty="0" smtClean="0"/>
              <a:t/>
            </a:r>
            <a:br>
              <a:rPr lang="tr-TR" sz="2000" dirty="0" smtClean="0"/>
            </a:br>
            <a:endParaRPr lang="tr-TR" sz="2000" dirty="0"/>
          </a:p>
        </p:txBody>
      </p:sp>
      <p:sp>
        <p:nvSpPr>
          <p:cNvPr id="3" name="İçerik Yer Tutucusu 2"/>
          <p:cNvSpPr>
            <a:spLocks noGrp="1"/>
          </p:cNvSpPr>
          <p:nvPr>
            <p:ph idx="1"/>
          </p:nvPr>
        </p:nvSpPr>
        <p:spPr>
          <a:xfrm>
            <a:off x="628650" y="1340768"/>
            <a:ext cx="7886700" cy="4836195"/>
          </a:xfrm>
        </p:spPr>
        <p:txBody>
          <a:bodyPr/>
          <a:lstStyle/>
          <a:p>
            <a:pPr algn="just"/>
            <a:r>
              <a:rPr lang="tr-TR" b="1" dirty="0" smtClean="0"/>
              <a:t>      Yan </a:t>
            </a:r>
            <a:r>
              <a:rPr lang="tr-TR" b="1" dirty="0"/>
              <a:t>dal programına kayıt olmak isteyen öğrenci, </a:t>
            </a:r>
            <a:r>
              <a:rPr lang="tr-TR" b="1" dirty="0" err="1"/>
              <a:t>yandal</a:t>
            </a:r>
            <a:r>
              <a:rPr lang="tr-TR" b="1" dirty="0"/>
              <a:t> yapmak istediği bölüme </a:t>
            </a:r>
            <a:r>
              <a:rPr lang="tr-TR" b="1" dirty="0" err="1"/>
              <a:t>Yandal</a:t>
            </a:r>
            <a:r>
              <a:rPr lang="tr-TR" b="1" dirty="0"/>
              <a:t> Form Dilekçesi ve ekleriyle (transkript, öğrenci belgesi)  başvurur.</a:t>
            </a:r>
          </a:p>
          <a:p>
            <a:pPr algn="just"/>
            <a:r>
              <a:rPr lang="tr-TR" b="1" dirty="0"/>
              <a:t> </a:t>
            </a:r>
            <a:r>
              <a:rPr lang="tr-TR" b="1" dirty="0" smtClean="0"/>
              <a:t>     Öğrencinin </a:t>
            </a:r>
            <a:r>
              <a:rPr lang="tr-TR" b="1" dirty="0"/>
              <a:t>başvurduğu döneme kadar lisans programında aldığı tüm dersleri başarıyla tamamlamış olması gerekir.</a:t>
            </a:r>
          </a:p>
          <a:p>
            <a:pPr algn="just"/>
            <a:r>
              <a:rPr lang="tr-TR" b="1" dirty="0"/>
              <a:t> </a:t>
            </a:r>
            <a:r>
              <a:rPr lang="tr-TR" b="1" dirty="0" smtClean="0"/>
              <a:t>     Öğrenci</a:t>
            </a:r>
            <a:r>
              <a:rPr lang="tr-TR" b="1" dirty="0"/>
              <a:t>, yan dal lisans programına </a:t>
            </a:r>
            <a:r>
              <a:rPr lang="tr-TR" b="1" dirty="0" err="1"/>
              <a:t>anadal</a:t>
            </a:r>
            <a:r>
              <a:rPr lang="tr-TR" b="1" dirty="0"/>
              <a:t> lisans programının en erken üçüncü, en geç altıncı döneminin başında başvurabilir.</a:t>
            </a:r>
          </a:p>
          <a:p>
            <a:pPr algn="just"/>
            <a:r>
              <a:rPr lang="tr-TR" b="1" dirty="0"/>
              <a:t> </a:t>
            </a:r>
            <a:r>
              <a:rPr lang="tr-TR" b="1" dirty="0" smtClean="0"/>
              <a:t>     Öğrencinin </a:t>
            </a:r>
            <a:r>
              <a:rPr lang="tr-TR" b="1" dirty="0"/>
              <a:t>başvuru sırasında </a:t>
            </a:r>
            <a:r>
              <a:rPr lang="tr-TR" b="1" dirty="0" err="1"/>
              <a:t>anadal</a:t>
            </a:r>
            <a:r>
              <a:rPr lang="tr-TR" b="1" dirty="0"/>
              <a:t> programındaki genel not ortalamasının en az 2,50 olması gerekir.</a:t>
            </a:r>
          </a:p>
          <a:p>
            <a:pPr algn="just"/>
            <a:r>
              <a:rPr lang="tr-TR" b="1" dirty="0"/>
              <a:t> </a:t>
            </a:r>
            <a:r>
              <a:rPr lang="tr-TR" b="1" dirty="0" smtClean="0"/>
              <a:t>     Başvurular</a:t>
            </a:r>
            <a:r>
              <a:rPr lang="tr-TR" b="1" dirty="0"/>
              <a:t>, o programın yürütüldüğü ilgili bölümün ve ilgili fakülte/yüksekokul yönetim kurulunun onayı ile kesinleşir.</a:t>
            </a:r>
          </a:p>
          <a:p>
            <a:pPr algn="just"/>
            <a:endParaRPr lang="tr-TR" b="1"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1466850" cy="638175"/>
          </a:xfrm>
          <a:prstGeom prst="rect">
            <a:avLst/>
          </a:prstGeom>
          <a:noFill/>
          <a:ln>
            <a:noFill/>
          </a:ln>
        </p:spPr>
      </p:pic>
    </p:spTree>
    <p:extLst>
      <p:ext uri="{BB962C8B-B14F-4D97-AF65-F5344CB8AC3E}">
        <p14:creationId xmlns:p14="http://schemas.microsoft.com/office/powerpoint/2010/main" val="3572643974"/>
      </p:ext>
    </p:extLst>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365127"/>
            <a:ext cx="7399734" cy="831625"/>
          </a:xfrm>
        </p:spPr>
        <p:txBody>
          <a:bodyPr>
            <a:normAutofit/>
          </a:bodyPr>
          <a:lstStyle/>
          <a:p>
            <a:r>
              <a:rPr lang="tr-TR" sz="2400" b="1" dirty="0" smtClean="0"/>
              <a:t>         YANDAL PROGRAMININ YÜRÜTÜLMESİ</a:t>
            </a:r>
            <a:endParaRPr lang="tr-TR" sz="2400" dirty="0"/>
          </a:p>
        </p:txBody>
      </p:sp>
      <p:sp>
        <p:nvSpPr>
          <p:cNvPr id="3" name="İçerik Yer Tutucusu 2"/>
          <p:cNvSpPr>
            <a:spLocks noGrp="1"/>
          </p:cNvSpPr>
          <p:nvPr>
            <p:ph idx="1"/>
          </p:nvPr>
        </p:nvSpPr>
        <p:spPr>
          <a:xfrm>
            <a:off x="628650" y="1268760"/>
            <a:ext cx="7886700" cy="4908203"/>
          </a:xfrm>
        </p:spPr>
        <p:txBody>
          <a:bodyPr/>
          <a:lstStyle/>
          <a:p>
            <a:pPr algn="just"/>
            <a:r>
              <a:rPr lang="tr-TR" b="1" dirty="0" smtClean="0"/>
              <a:t>       </a:t>
            </a:r>
            <a:r>
              <a:rPr lang="tr-TR" b="1" dirty="0" err="1" smtClean="0"/>
              <a:t>Yandal</a:t>
            </a:r>
            <a:r>
              <a:rPr lang="tr-TR" b="1" dirty="0" smtClean="0"/>
              <a:t> </a:t>
            </a:r>
            <a:r>
              <a:rPr lang="tr-TR" b="1" dirty="0"/>
              <a:t>programına kayıt olan öğrenci, </a:t>
            </a:r>
            <a:r>
              <a:rPr lang="tr-TR" b="1" dirty="0" err="1"/>
              <a:t>anadal</a:t>
            </a:r>
            <a:r>
              <a:rPr lang="tr-TR" b="1" dirty="0"/>
              <a:t> eğitimine devam ettiği sürece bir dönemde öncelikli olarak </a:t>
            </a:r>
            <a:r>
              <a:rPr lang="tr-TR" b="1" dirty="0" err="1"/>
              <a:t>anadal</a:t>
            </a:r>
            <a:r>
              <a:rPr lang="tr-TR" b="1" dirty="0"/>
              <a:t> dersleri 30 AKTS olmak üzere toplam 42 </a:t>
            </a:r>
            <a:r>
              <a:rPr lang="tr-TR" b="1" dirty="0" err="1"/>
              <a:t>AKTS’lik</a:t>
            </a:r>
            <a:r>
              <a:rPr lang="tr-TR" b="1" dirty="0"/>
              <a:t> ders alabilirler. </a:t>
            </a:r>
            <a:r>
              <a:rPr lang="tr-TR" b="1" dirty="0" err="1"/>
              <a:t>Anadal</a:t>
            </a:r>
            <a:r>
              <a:rPr lang="tr-TR" b="1" dirty="0"/>
              <a:t> derslerini tamamlayan öğrenciler, İstanbul Gedik Üniversitesi </a:t>
            </a:r>
            <a:r>
              <a:rPr lang="tr-TR" b="1" dirty="0" err="1"/>
              <a:t>Önlisans</a:t>
            </a:r>
            <a:r>
              <a:rPr lang="tr-TR" b="1" dirty="0"/>
              <a:t> ve Lisans Eğitim-Öğretim ve Sınav Yönetmeliği’nde yer alan ders alma usul ve esasları kapsamında her bir eğitim-öğretim döneminde en fazla 42 </a:t>
            </a:r>
            <a:r>
              <a:rPr lang="tr-TR" b="1" dirty="0" err="1"/>
              <a:t>AKTS’lik</a:t>
            </a:r>
            <a:r>
              <a:rPr lang="tr-TR" b="1" dirty="0"/>
              <a:t> ders alabilir. </a:t>
            </a:r>
          </a:p>
          <a:p>
            <a:pPr algn="just"/>
            <a:r>
              <a:rPr lang="tr-TR" b="1" dirty="0"/>
              <a:t>  </a:t>
            </a:r>
            <a:r>
              <a:rPr lang="tr-TR" b="1" dirty="0" smtClean="0"/>
              <a:t>      </a:t>
            </a:r>
            <a:r>
              <a:rPr lang="tr-TR" b="1" dirty="0" err="1" smtClean="0"/>
              <a:t>Yandal</a:t>
            </a:r>
            <a:r>
              <a:rPr lang="tr-TR" b="1" dirty="0" smtClean="0"/>
              <a:t> </a:t>
            </a:r>
            <a:r>
              <a:rPr lang="tr-TR" b="1" dirty="0"/>
              <a:t>programına devam edebilmesi için öğrencinin </a:t>
            </a:r>
            <a:r>
              <a:rPr lang="tr-TR" b="1" dirty="0" err="1"/>
              <a:t>anadal</a:t>
            </a:r>
            <a:r>
              <a:rPr lang="tr-TR" b="1" dirty="0"/>
              <a:t> programındaki not ortalamasının dörtlük sistemde en az 2.00 olması gerekir. Bu koşulu sağlayamayan öğrencinin </a:t>
            </a:r>
            <a:r>
              <a:rPr lang="tr-TR" b="1" dirty="0" err="1"/>
              <a:t>yandal</a:t>
            </a:r>
            <a:r>
              <a:rPr lang="tr-TR" b="1" dirty="0"/>
              <a:t> programından kaydı silinir. </a:t>
            </a:r>
            <a:endParaRPr lang="tr-TR"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0" y="38685"/>
            <a:ext cx="1466850" cy="638175"/>
          </a:xfrm>
          <a:prstGeom prst="rect">
            <a:avLst/>
          </a:prstGeom>
          <a:noFill/>
          <a:ln>
            <a:noFill/>
          </a:ln>
        </p:spPr>
      </p:pic>
    </p:spTree>
    <p:extLst>
      <p:ext uri="{BB962C8B-B14F-4D97-AF65-F5344CB8AC3E}">
        <p14:creationId xmlns:p14="http://schemas.microsoft.com/office/powerpoint/2010/main" val="1262304195"/>
      </p:ext>
    </p:extLst>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8650" y="690927"/>
            <a:ext cx="7886700" cy="649841"/>
          </a:xfrm>
        </p:spPr>
        <p:txBody>
          <a:bodyPr>
            <a:normAutofit/>
          </a:bodyPr>
          <a:lstStyle/>
          <a:p>
            <a:r>
              <a:rPr lang="tr-TR" sz="1800" b="1" dirty="0" smtClean="0"/>
              <a:t>     YANDAL PROGRAMINDA BAŞARI VE TAMAMLAMA KOŞULLARI</a:t>
            </a:r>
            <a:r>
              <a:rPr lang="tr-TR" sz="1800" dirty="0" smtClean="0"/>
              <a:t/>
            </a:r>
            <a:br>
              <a:rPr lang="tr-TR" sz="1800" dirty="0" smtClean="0"/>
            </a:br>
            <a:endParaRPr lang="tr-TR" sz="1800" dirty="0"/>
          </a:p>
        </p:txBody>
      </p:sp>
      <p:sp>
        <p:nvSpPr>
          <p:cNvPr id="3" name="İçerik Yer Tutucusu 2"/>
          <p:cNvSpPr>
            <a:spLocks noGrp="1"/>
          </p:cNvSpPr>
          <p:nvPr>
            <p:ph idx="1"/>
          </p:nvPr>
        </p:nvSpPr>
        <p:spPr>
          <a:xfrm>
            <a:off x="628650" y="1340768"/>
            <a:ext cx="7886700" cy="4836195"/>
          </a:xfrm>
        </p:spPr>
        <p:txBody>
          <a:bodyPr/>
          <a:lstStyle/>
          <a:p>
            <a:pPr algn="just"/>
            <a:r>
              <a:rPr lang="tr-TR" b="1" dirty="0" smtClean="0"/>
              <a:t>      Öğrencinin </a:t>
            </a:r>
            <a:r>
              <a:rPr lang="tr-TR" b="1" dirty="0"/>
              <a:t>yan dal programı bitirebilmesi için genel not ortalamasının dörtlük sistemde en az 2.00 olması gerekir. </a:t>
            </a:r>
          </a:p>
          <a:p>
            <a:pPr algn="just"/>
            <a:r>
              <a:rPr lang="tr-TR" b="1" dirty="0"/>
              <a:t> </a:t>
            </a:r>
            <a:r>
              <a:rPr lang="tr-TR" b="1" dirty="0" smtClean="0"/>
              <a:t>     </a:t>
            </a:r>
            <a:r>
              <a:rPr lang="tr-TR" b="1" dirty="0" err="1" smtClean="0"/>
              <a:t>Yandal</a:t>
            </a:r>
            <a:r>
              <a:rPr lang="tr-TR" b="1" dirty="0" smtClean="0"/>
              <a:t> </a:t>
            </a:r>
            <a:r>
              <a:rPr lang="tr-TR" b="1" dirty="0"/>
              <a:t>programlarını tamamlayanlara eğitim aldıkları alanda yan dal sertifikası verilir. Bu belge, diploma yerine geçmez.</a:t>
            </a:r>
          </a:p>
          <a:p>
            <a:pPr algn="just"/>
            <a:r>
              <a:rPr lang="tr-TR" b="1" dirty="0"/>
              <a:t> </a:t>
            </a:r>
            <a:r>
              <a:rPr lang="tr-TR" b="1" dirty="0" smtClean="0"/>
              <a:t>      </a:t>
            </a:r>
            <a:r>
              <a:rPr lang="tr-TR" b="1" dirty="0" err="1" smtClean="0"/>
              <a:t>Yandal</a:t>
            </a:r>
            <a:r>
              <a:rPr lang="tr-TR" b="1" dirty="0" smtClean="0"/>
              <a:t> </a:t>
            </a:r>
            <a:r>
              <a:rPr lang="tr-TR" b="1" dirty="0"/>
              <a:t>programını başarıyla tamamlayan öğrenciye ayrı bir transkript düzenlenir.</a:t>
            </a:r>
          </a:p>
          <a:p>
            <a:pPr algn="just"/>
            <a:r>
              <a:rPr lang="tr-TR" b="1" dirty="0"/>
              <a:t> </a:t>
            </a:r>
            <a:r>
              <a:rPr lang="tr-TR" b="1" dirty="0" smtClean="0"/>
              <a:t>      Öğrencinin </a:t>
            </a:r>
            <a:r>
              <a:rPr lang="tr-TR" b="1" dirty="0"/>
              <a:t>yan dal programındaki durumu, ana dal programındaki mezuniyetini etkilemez.</a:t>
            </a:r>
          </a:p>
          <a:p>
            <a:pPr algn="just"/>
            <a:r>
              <a:rPr lang="tr-TR" b="1" dirty="0"/>
              <a:t> </a:t>
            </a:r>
            <a:r>
              <a:rPr lang="tr-TR" b="1" dirty="0" smtClean="0"/>
              <a:t>      </a:t>
            </a:r>
            <a:r>
              <a:rPr lang="tr-TR" b="1" dirty="0" err="1" smtClean="0"/>
              <a:t>Anadal</a:t>
            </a:r>
            <a:r>
              <a:rPr lang="tr-TR" b="1" dirty="0" smtClean="0"/>
              <a:t> </a:t>
            </a:r>
            <a:r>
              <a:rPr lang="tr-TR" b="1" dirty="0"/>
              <a:t>programından mezuniyet hakkını elde eden ancak </a:t>
            </a:r>
            <a:r>
              <a:rPr lang="tr-TR" b="1" dirty="0" err="1"/>
              <a:t>yandal</a:t>
            </a:r>
            <a:r>
              <a:rPr lang="tr-TR" b="1" dirty="0"/>
              <a:t> programını bitiremeyen öğrencilere ilgili yönetim kurulunun kararı ile en fazla iki yarıyıl ek süre tanınır.</a:t>
            </a:r>
          </a:p>
          <a:p>
            <a:endParaRPr lang="tr-TR" dirty="0"/>
          </a:p>
        </p:txBody>
      </p:sp>
      <p:pic>
        <p:nvPicPr>
          <p:cNvPr id="4" name="Resim 3"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107504" y="52753"/>
            <a:ext cx="1466850" cy="638175"/>
          </a:xfrm>
          <a:prstGeom prst="rect">
            <a:avLst/>
          </a:prstGeom>
          <a:noFill/>
          <a:ln>
            <a:noFill/>
          </a:ln>
        </p:spPr>
      </p:pic>
    </p:spTree>
    <p:extLst>
      <p:ext uri="{BB962C8B-B14F-4D97-AF65-F5344CB8AC3E}">
        <p14:creationId xmlns:p14="http://schemas.microsoft.com/office/powerpoint/2010/main" val="290807472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Yuvarlatılmış Dikdörtgen 4"/>
          <p:cNvSpPr txBox="1"/>
          <p:nvPr/>
        </p:nvSpPr>
        <p:spPr>
          <a:xfrm>
            <a:off x="485078" y="3277617"/>
            <a:ext cx="8339812" cy="7867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150000"/>
              </a:lnSpc>
              <a:spcBef>
                <a:spcPct val="0"/>
              </a:spcBef>
              <a:spcAft>
                <a:spcPct val="35000"/>
              </a:spcAft>
            </a:pPr>
            <a:r>
              <a:rPr lang="tr-TR" sz="1800" b="1" kern="1200" dirty="0" smtClean="0">
                <a:solidFill>
                  <a:schemeClr val="tx1"/>
                </a:solidFill>
              </a:rPr>
              <a:t>Başvurularla ilgili  değerlendirmeler fakülte/yüksekokul/meslek yüksekokulu yönetim kurulları tarafından yapılmaktadır.</a:t>
            </a:r>
            <a:endParaRPr lang="tr-TR" sz="1800" b="1" kern="1200" dirty="0">
              <a:solidFill>
                <a:schemeClr val="tx1"/>
              </a:solidFill>
            </a:endParaRPr>
          </a:p>
        </p:txBody>
      </p:sp>
      <p:sp>
        <p:nvSpPr>
          <p:cNvPr id="16" name="Yuvarlatılmış Dikdörtgen 4"/>
          <p:cNvSpPr txBox="1"/>
          <p:nvPr/>
        </p:nvSpPr>
        <p:spPr>
          <a:xfrm>
            <a:off x="485078" y="4064377"/>
            <a:ext cx="8379856" cy="5887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solidFill>
                  <a:srgbClr val="002060"/>
                </a:solidFill>
                <a:effectLst>
                  <a:outerShdw blurRad="38100" dist="38100" dir="2700000" algn="tl">
                    <a:srgbClr val="000000">
                      <a:alpha val="43137"/>
                    </a:srgbClr>
                  </a:outerShdw>
                </a:effectLst>
              </a:rPr>
              <a:t>Değerlendirmede </a:t>
            </a:r>
            <a:r>
              <a:rPr lang="tr-TR" sz="2000" b="1" dirty="0" smtClean="0">
                <a:solidFill>
                  <a:srgbClr val="002060"/>
                </a:solidFill>
                <a:effectLst>
                  <a:outerShdw blurRad="38100" dist="38100" dir="2700000" algn="tl">
                    <a:srgbClr val="000000">
                      <a:alpha val="43137"/>
                    </a:srgbClr>
                  </a:outerShdw>
                </a:effectLst>
              </a:rPr>
              <a:t>En Önemli İki Temel Esas </a:t>
            </a:r>
            <a:endParaRPr lang="tr-TR" sz="2000" b="1" kern="1200" dirty="0">
              <a:solidFill>
                <a:srgbClr val="002060"/>
              </a:solidFill>
              <a:effectLst>
                <a:outerShdw blurRad="38100" dist="38100" dir="2700000" algn="tl">
                  <a:srgbClr val="000000">
                    <a:alpha val="43137"/>
                  </a:srgbClr>
                </a:outerShdw>
              </a:effectLst>
            </a:endParaRPr>
          </a:p>
        </p:txBody>
      </p:sp>
      <p:sp>
        <p:nvSpPr>
          <p:cNvPr id="17" name="Yuvarlatılmış Dikdörtgen 4"/>
          <p:cNvSpPr txBox="1"/>
          <p:nvPr/>
        </p:nvSpPr>
        <p:spPr>
          <a:xfrm>
            <a:off x="443568" y="1916832"/>
            <a:ext cx="8357346" cy="11642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150000"/>
              </a:lnSpc>
              <a:spcBef>
                <a:spcPct val="0"/>
              </a:spcBef>
              <a:spcAft>
                <a:spcPct val="35000"/>
              </a:spcAft>
            </a:pPr>
            <a:r>
              <a:rPr lang="tr-TR" sz="1800" b="1" kern="1200" dirty="0" smtClean="0">
                <a:solidFill>
                  <a:schemeClr val="tx1"/>
                </a:solidFill>
              </a:rPr>
              <a:t>Yatay geçiş başvuruları  YÖK Yatay Geçiş Yönetmeliği ve Üniversitemiz Senatosunca  kabul edilen kriterler(Yatay Geçiş Yönergesi) çerçevesinde değerlendirilmektedir. </a:t>
            </a:r>
            <a:endParaRPr lang="tr-TR" sz="1800" b="1" kern="1200" dirty="0">
              <a:solidFill>
                <a:schemeClr val="tx1"/>
              </a:solidFill>
            </a:endParaRPr>
          </a:p>
        </p:txBody>
      </p:sp>
      <p:sp>
        <p:nvSpPr>
          <p:cNvPr id="20" name="Yuvarlatılmış Dikdörtgen 4"/>
          <p:cNvSpPr txBox="1"/>
          <p:nvPr/>
        </p:nvSpPr>
        <p:spPr>
          <a:xfrm>
            <a:off x="2195736" y="5512362"/>
            <a:ext cx="2287204" cy="632718"/>
          </a:xfrm>
          <a:prstGeom prst="rect">
            <a:avLst/>
          </a:prstGeom>
          <a:solidFill>
            <a:srgbClr val="F06C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solidFill>
                  <a:schemeClr val="tx1"/>
                </a:solidFill>
              </a:rPr>
              <a:t>Genel Not  Ortalaması</a:t>
            </a:r>
            <a:endParaRPr lang="tr-TR" sz="2000" b="1" kern="1200" dirty="0">
              <a:solidFill>
                <a:schemeClr val="tx1"/>
              </a:solidFill>
            </a:endParaRPr>
          </a:p>
        </p:txBody>
      </p:sp>
      <p:sp>
        <p:nvSpPr>
          <p:cNvPr id="23" name="Yuvarlatılmış Dikdörtgen 4"/>
          <p:cNvSpPr txBox="1"/>
          <p:nvPr/>
        </p:nvSpPr>
        <p:spPr>
          <a:xfrm>
            <a:off x="4860032" y="5512363"/>
            <a:ext cx="2696535" cy="632718"/>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solidFill>
                  <a:schemeClr val="tx1"/>
                </a:solidFill>
              </a:rPr>
              <a:t>ÖSYS-YKS Merkezi Yerleştirme Puanı </a:t>
            </a:r>
            <a:endParaRPr lang="tr-TR" sz="2000" b="1" kern="1200" dirty="0">
              <a:solidFill>
                <a:schemeClr val="tx1"/>
              </a:solidFill>
            </a:endParaRPr>
          </a:p>
        </p:txBody>
      </p:sp>
      <p:sp>
        <p:nvSpPr>
          <p:cNvPr id="24" name="Aşağı Ok 23"/>
          <p:cNvSpPr/>
          <p:nvPr/>
        </p:nvSpPr>
        <p:spPr>
          <a:xfrm rot="1960405">
            <a:off x="3742807" y="4771615"/>
            <a:ext cx="621326" cy="622268"/>
          </a:xfrm>
          <a:prstGeom prst="downArrow">
            <a:avLst/>
          </a:prstGeom>
          <a:solidFill>
            <a:srgbClr val="FF0000"/>
          </a:solidFill>
          <a:ln>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Aşağı Ok 24"/>
          <p:cNvSpPr/>
          <p:nvPr/>
        </p:nvSpPr>
        <p:spPr>
          <a:xfrm rot="19307613">
            <a:off x="4788803" y="4720512"/>
            <a:ext cx="617668" cy="618917"/>
          </a:xfrm>
          <a:prstGeom prst="downArrow">
            <a:avLst/>
          </a:prstGeom>
          <a:solidFill>
            <a:srgbClr val="FF0000"/>
          </a:solidFill>
          <a:ln>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Unvan 1"/>
          <p:cNvSpPr txBox="1">
            <a:spLocks/>
          </p:cNvSpPr>
          <p:nvPr/>
        </p:nvSpPr>
        <p:spPr>
          <a:xfrm>
            <a:off x="1672915" y="1054938"/>
            <a:ext cx="5868652" cy="507975"/>
          </a:xfrm>
          <a:prstGeom prst="rect">
            <a:avLst/>
          </a:prstGeom>
          <a:gradFill>
            <a:gsLst>
              <a:gs pos="0">
                <a:srgbClr val="126489"/>
              </a:gs>
              <a:gs pos="95000">
                <a:srgbClr val="9BC9FB"/>
              </a:gs>
              <a:gs pos="7000">
                <a:srgbClr val="9BC9FB"/>
              </a:gs>
              <a:gs pos="100000">
                <a:srgbClr val="00518E"/>
              </a:gs>
            </a:gsLst>
            <a:lin ang="0" scaled="0"/>
          </a:gradFill>
          <a:ln>
            <a:noFill/>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12700">
            <a:bevelT w="38100" h="25400"/>
            <a:contourClr>
              <a:srgbClr val="00518E"/>
            </a:contourClr>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tr-TR" dirty="0" smtClean="0">
                <a:solidFill>
                  <a:srgbClr val="00518E"/>
                </a:solidFill>
              </a:rPr>
              <a:t>                    </a:t>
            </a:r>
            <a:r>
              <a:rPr lang="tr-TR" dirty="0" smtClean="0">
                <a:solidFill>
                  <a:srgbClr val="00518E"/>
                </a:solidFill>
                <a:latin typeface="Impact" panose="020B0806030902050204" pitchFamily="34" charset="0"/>
              </a:rPr>
              <a:t/>
            </a:r>
            <a:br>
              <a:rPr lang="tr-TR" dirty="0" smtClean="0">
                <a:solidFill>
                  <a:srgbClr val="00518E"/>
                </a:solidFill>
                <a:latin typeface="Impact" panose="020B0806030902050204" pitchFamily="34" charset="0"/>
              </a:rPr>
            </a:br>
            <a:r>
              <a:rPr lang="tr-TR" sz="3600" dirty="0" smtClean="0">
                <a:solidFill>
                  <a:srgbClr val="00518E"/>
                </a:solidFill>
                <a:latin typeface="Impact" panose="020B0806030902050204" pitchFamily="34" charset="0"/>
              </a:rPr>
              <a:t/>
            </a:r>
            <a:br>
              <a:rPr lang="tr-TR" sz="3600" dirty="0" smtClean="0">
                <a:solidFill>
                  <a:srgbClr val="00518E"/>
                </a:solidFill>
                <a:latin typeface="Impact" panose="020B0806030902050204" pitchFamily="34" charset="0"/>
              </a:rPr>
            </a:br>
            <a:r>
              <a:rPr lang="tr-TR" sz="3600" dirty="0" smtClean="0">
                <a:solidFill>
                  <a:srgbClr val="00518E"/>
                </a:solidFill>
                <a:latin typeface="Impact" panose="020B0806030902050204" pitchFamily="34" charset="0"/>
              </a:rPr>
              <a:t>                         </a:t>
            </a:r>
            <a:r>
              <a:rPr lang="en-US" sz="3600" dirty="0" smtClean="0">
                <a:solidFill>
                  <a:srgbClr val="00518E"/>
                </a:solidFill>
                <a:latin typeface="Impact" panose="020B0806030902050204" pitchFamily="34" charset="0"/>
              </a:rPr>
              <a:t>                                                        </a:t>
            </a:r>
          </a:p>
          <a:p>
            <a:endParaRPr lang="en-US" sz="3600" dirty="0">
              <a:solidFill>
                <a:srgbClr val="00518E"/>
              </a:solidFill>
              <a:latin typeface="Impact" panose="020B0806030902050204" pitchFamily="34" charset="0"/>
            </a:endParaRPr>
          </a:p>
          <a:p>
            <a:r>
              <a:rPr lang="en-US" sz="3600" dirty="0" smtClean="0">
                <a:solidFill>
                  <a:srgbClr val="00518E"/>
                </a:solidFill>
                <a:latin typeface="Impact" panose="020B0806030902050204" pitchFamily="34" charset="0"/>
              </a:rPr>
              <a:t>                                                                   </a:t>
            </a:r>
            <a:r>
              <a:rPr lang="tr-TR" sz="3600" dirty="0" smtClean="0">
                <a:solidFill>
                  <a:srgbClr val="00518E"/>
                </a:solidFill>
                <a:latin typeface="Impact" panose="020B0806030902050204" pitchFamily="34" charset="0"/>
              </a:rPr>
              <a:t>                                    </a:t>
            </a:r>
            <a:r>
              <a:rPr lang="tr-TR" sz="9600" dirty="0" smtClean="0">
                <a:solidFill>
                  <a:srgbClr val="C00000"/>
                </a:solidFill>
                <a:latin typeface="Impact" panose="020B0806030902050204" pitchFamily="34" charset="0"/>
              </a:rPr>
              <a:t>GENEL İLKELER        </a:t>
            </a:r>
            <a:r>
              <a:rPr lang="tr-TR" sz="7200" dirty="0" smtClean="0">
                <a:solidFill>
                  <a:srgbClr val="00518E"/>
                </a:solidFill>
                <a:latin typeface="Impact" panose="020B0806030902050204" pitchFamily="34" charset="0"/>
              </a:rPr>
              <a:t/>
            </a:r>
            <a:br>
              <a:rPr lang="tr-TR" sz="7200" dirty="0" smtClean="0">
                <a:solidFill>
                  <a:srgbClr val="00518E"/>
                </a:solidFill>
                <a:latin typeface="Impact" panose="020B0806030902050204" pitchFamily="34" charset="0"/>
              </a:rPr>
            </a:br>
            <a:r>
              <a:rPr lang="tr-TR" sz="7200" dirty="0" smtClean="0">
                <a:solidFill>
                  <a:srgbClr val="00518E"/>
                </a:solidFill>
                <a:latin typeface="Impact" panose="020B0806030902050204" pitchFamily="34" charset="0"/>
              </a:rPr>
              <a:t/>
            </a:r>
            <a:br>
              <a:rPr lang="tr-TR" sz="7200" dirty="0" smtClean="0">
                <a:solidFill>
                  <a:srgbClr val="00518E"/>
                </a:solidFill>
                <a:latin typeface="Impact" panose="020B0806030902050204" pitchFamily="34" charset="0"/>
              </a:rPr>
            </a:br>
            <a:r>
              <a:rPr lang="tr-TR" sz="2000" dirty="0" smtClean="0">
                <a:solidFill>
                  <a:srgbClr val="00518E"/>
                </a:solidFill>
                <a:latin typeface="Impact" panose="020B0806030902050204" pitchFamily="34" charset="0"/>
              </a:rPr>
              <a:t>                                                   </a:t>
            </a:r>
            <a:r>
              <a:rPr lang="en-US" sz="2000" dirty="0" smtClean="0">
                <a:solidFill>
                  <a:srgbClr val="00518E"/>
                </a:solidFill>
                <a:latin typeface="Impact" panose="020B0806030902050204" pitchFamily="34" charset="0"/>
              </a:rPr>
              <a:t>     </a:t>
            </a:r>
            <a:r>
              <a:rPr lang="tr-TR" sz="2000" dirty="0" smtClean="0">
                <a:solidFill>
                  <a:srgbClr val="00518E"/>
                </a:solidFill>
                <a:latin typeface="Arial Black" panose="020B0A04020102020204" pitchFamily="34" charset="0"/>
              </a:rPr>
              <a:t/>
            </a:r>
            <a:br>
              <a:rPr lang="tr-TR" sz="2000" dirty="0" smtClean="0">
                <a:solidFill>
                  <a:srgbClr val="00518E"/>
                </a:solidFill>
                <a:latin typeface="Arial Black" panose="020B0A04020102020204" pitchFamily="34" charset="0"/>
              </a:rPr>
            </a:br>
            <a:endParaRPr lang="tr-TR" sz="2000" dirty="0">
              <a:solidFill>
                <a:srgbClr val="00518E"/>
              </a:solidFill>
              <a:latin typeface="Arial Black" panose="020B0A04020102020204" pitchFamily="34" charset="0"/>
            </a:endParaRPr>
          </a:p>
        </p:txBody>
      </p:sp>
      <p:pic>
        <p:nvPicPr>
          <p:cNvPr id="12" name="Resim 11" descr="gedik_imzaTR"/>
          <p:cNvPicPr/>
          <p:nvPr/>
        </p:nvPicPr>
        <p:blipFill>
          <a:blip r:embed="rId2">
            <a:extLst>
              <a:ext uri="{28A0092B-C50C-407E-A947-70E740481C1C}">
                <a14:useLocalDpi xmlns:a14="http://schemas.microsoft.com/office/drawing/2010/main" val="0"/>
              </a:ext>
            </a:extLst>
          </a:blip>
          <a:srcRect/>
          <a:stretch>
            <a:fillRect/>
          </a:stretch>
        </p:blipFill>
        <p:spPr bwMode="auto">
          <a:xfrm>
            <a:off x="225597" y="260648"/>
            <a:ext cx="1466850" cy="638175"/>
          </a:xfrm>
          <a:prstGeom prst="rect">
            <a:avLst/>
          </a:prstGeom>
          <a:noFill/>
          <a:ln>
            <a:noFill/>
          </a:ln>
        </p:spPr>
      </p:pic>
    </p:spTree>
    <p:extLst>
      <p:ext uri="{BB962C8B-B14F-4D97-AF65-F5344CB8AC3E}">
        <p14:creationId xmlns:p14="http://schemas.microsoft.com/office/powerpoint/2010/main" val="33182670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1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750"/>
                                        <p:tgtEl>
                                          <p:spTgt spid="11"/>
                                        </p:tgtEl>
                                      </p:cBhvr>
                                    </p:animEffect>
                                    <p:anim calcmode="lin" valueType="num">
                                      <p:cBhvr>
                                        <p:cTn id="14" dur="1750" fill="hold"/>
                                        <p:tgtEl>
                                          <p:spTgt spid="11"/>
                                        </p:tgtEl>
                                        <p:attrNameLst>
                                          <p:attrName>ppt_x</p:attrName>
                                        </p:attrNameLst>
                                      </p:cBhvr>
                                      <p:tavLst>
                                        <p:tav tm="0">
                                          <p:val>
                                            <p:strVal val="#ppt_x"/>
                                          </p:val>
                                        </p:tav>
                                        <p:tav tm="100000">
                                          <p:val>
                                            <p:strVal val="#ppt_x"/>
                                          </p:val>
                                        </p:tav>
                                      </p:tavLst>
                                    </p:anim>
                                    <p:anim calcmode="lin" valueType="num">
                                      <p:cBhvr>
                                        <p:cTn id="15" dur="175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4250"/>
                            </p:stCondLst>
                            <p:childTnLst>
                              <p:par>
                                <p:cTn id="17" presetID="42" presetClass="entr" presetSubtype="0" fill="hold" grpId="0" nodeType="afterEffect">
                                  <p:stCondLst>
                                    <p:cond delay="75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500"/>
                                        <p:tgtEl>
                                          <p:spTgt spid="16"/>
                                        </p:tgtEl>
                                      </p:cBhvr>
                                    </p:animEffect>
                                    <p:anim calcmode="lin" valueType="num">
                                      <p:cBhvr>
                                        <p:cTn id="20" dur="1500" fill="hold"/>
                                        <p:tgtEl>
                                          <p:spTgt spid="16"/>
                                        </p:tgtEl>
                                        <p:attrNameLst>
                                          <p:attrName>ppt_x</p:attrName>
                                        </p:attrNameLst>
                                      </p:cBhvr>
                                      <p:tavLst>
                                        <p:tav tm="0">
                                          <p:val>
                                            <p:strVal val="#ppt_x"/>
                                          </p:val>
                                        </p:tav>
                                        <p:tav tm="100000">
                                          <p:val>
                                            <p:strVal val="#ppt_x"/>
                                          </p:val>
                                        </p:tav>
                                      </p:tavLst>
                                    </p:anim>
                                    <p:anim calcmode="lin" valueType="num">
                                      <p:cBhvr>
                                        <p:cTn id="21" dur="1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6500"/>
                            </p:stCondLst>
                            <p:childTnLst>
                              <p:par>
                                <p:cTn id="23" presetID="42" presetClass="entr" presetSubtype="0" fill="hold" grpId="0" nodeType="afterEffect">
                                  <p:stCondLst>
                                    <p:cond delay="25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7750"/>
                            </p:stCondLst>
                            <p:childTnLst>
                              <p:par>
                                <p:cTn id="29" presetID="42"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8750"/>
                            </p:stCondLst>
                            <p:childTnLst>
                              <p:par>
                                <p:cTn id="35" presetID="42"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9750"/>
                            </p:stCondLst>
                            <p:childTnLst>
                              <p:par>
                                <p:cTn id="41" presetID="42" presetClass="entr" presetSubtype="0" fill="hold" grpId="0" nodeType="afterEffect">
                                  <p:stCondLst>
                                    <p:cond delay="5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20" grpId="0" animBg="1"/>
      <p:bldP spid="23" grpId="0" animBg="1"/>
      <p:bldP spid="24" grpId="0" animBg="1"/>
      <p:bldP spid="2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9592" y="1556792"/>
            <a:ext cx="7560840" cy="2677656"/>
          </a:xfrm>
          <a:prstGeom prst="rect">
            <a:avLst/>
          </a:prstGeom>
        </p:spPr>
        <p:txBody>
          <a:bodyPr wrap="square">
            <a:spAutoFit/>
          </a:bodyPr>
          <a:lstStyle/>
          <a:p>
            <a:pPr algn="just"/>
            <a:r>
              <a:rPr lang="tr-TR" sz="2400" b="1" dirty="0" smtClean="0"/>
              <a:t>       </a:t>
            </a:r>
            <a:r>
              <a:rPr lang="tr-TR" sz="2400" b="1" dirty="0" err="1" smtClean="0"/>
              <a:t>Yandal</a:t>
            </a:r>
            <a:r>
              <a:rPr lang="tr-TR" sz="2400" b="1" dirty="0" smtClean="0"/>
              <a:t> </a:t>
            </a:r>
            <a:r>
              <a:rPr lang="tr-TR" sz="2400" b="1" dirty="0"/>
              <a:t>öğrencisi, öğrenim sürecinin herhangi bir yarıyılında programı kendi isteğiyle bırakabilir. </a:t>
            </a:r>
            <a:r>
              <a:rPr lang="tr-TR" sz="2400" b="1" dirty="0" err="1"/>
              <a:t>Yandal</a:t>
            </a:r>
            <a:r>
              <a:rPr lang="tr-TR" sz="2400" b="1" dirty="0"/>
              <a:t> programından kayıt sildiren öğrenci, aynı </a:t>
            </a:r>
            <a:r>
              <a:rPr lang="tr-TR" sz="2400" b="1" dirty="0" err="1"/>
              <a:t>yandal</a:t>
            </a:r>
            <a:r>
              <a:rPr lang="tr-TR" sz="2400" b="1" dirty="0"/>
              <a:t> programına tekrar kayıt yaptıramaz</a:t>
            </a:r>
            <a:r>
              <a:rPr lang="tr-TR" sz="2400" b="1" dirty="0" smtClean="0"/>
              <a:t>.</a:t>
            </a:r>
          </a:p>
          <a:p>
            <a:pPr algn="just"/>
            <a:endParaRPr lang="tr-TR" sz="2400" b="1" dirty="0"/>
          </a:p>
          <a:p>
            <a:pPr algn="just"/>
            <a:r>
              <a:rPr lang="tr-TR" sz="2400" b="1" dirty="0"/>
              <a:t> </a:t>
            </a:r>
            <a:r>
              <a:rPr lang="tr-TR" sz="2400" b="1" dirty="0" smtClean="0"/>
              <a:t>      </a:t>
            </a:r>
            <a:r>
              <a:rPr lang="tr-TR" sz="2400" b="1" dirty="0" err="1" smtClean="0"/>
              <a:t>Yandal</a:t>
            </a:r>
            <a:r>
              <a:rPr lang="tr-TR" sz="2400" b="1" dirty="0" smtClean="0"/>
              <a:t> </a:t>
            </a:r>
            <a:r>
              <a:rPr lang="tr-TR" sz="2400" b="1" dirty="0"/>
              <a:t>programından iki yarıyıl üst üste ders almayan öğrencinin  programdan kaydı silinir.</a:t>
            </a:r>
          </a:p>
        </p:txBody>
      </p:sp>
    </p:spTree>
    <p:extLst>
      <p:ext uri="{BB962C8B-B14F-4D97-AF65-F5344CB8AC3E}">
        <p14:creationId xmlns:p14="http://schemas.microsoft.com/office/powerpoint/2010/main" val="1231549956"/>
      </p:ext>
    </p:extLst>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20463" b="6351"/>
          <a:stretch/>
        </p:blipFill>
        <p:spPr bwMode="auto">
          <a:xfrm>
            <a:off x="-108520" y="826814"/>
            <a:ext cx="9252520" cy="603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sim 2" descr="gedik_imzaTR"/>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1466850" cy="638175"/>
          </a:xfrm>
          <a:prstGeom prst="rect">
            <a:avLst/>
          </a:prstGeom>
          <a:noFill/>
          <a:ln>
            <a:noFill/>
          </a:ln>
        </p:spPr>
      </p:pic>
    </p:spTree>
    <p:extLst>
      <p:ext uri="{BB962C8B-B14F-4D97-AF65-F5344CB8AC3E}">
        <p14:creationId xmlns:p14="http://schemas.microsoft.com/office/powerpoint/2010/main" val="3402286691"/>
      </p:ext>
    </p:extLst>
  </p:cSld>
  <p:clrMapOvr>
    <a:masterClrMapping/>
  </p:clrMapOvr>
  <p:transition spd="slow">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 t="24384" r="-209" b="7609"/>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sim 2" descr="gedik_imzaTR"/>
          <p:cNvPicPr/>
          <p:nvPr/>
        </p:nvPicPr>
        <p:blipFill>
          <a:blip r:embed="rId3">
            <a:extLst>
              <a:ext uri="{28A0092B-C50C-407E-A947-70E740481C1C}">
                <a14:useLocalDpi xmlns:a14="http://schemas.microsoft.com/office/drawing/2010/main" val="0"/>
              </a:ext>
            </a:extLst>
          </a:blip>
          <a:srcRect/>
          <a:stretch>
            <a:fillRect/>
          </a:stretch>
        </p:blipFill>
        <p:spPr bwMode="auto">
          <a:xfrm>
            <a:off x="107504" y="0"/>
            <a:ext cx="1466850" cy="638175"/>
          </a:xfrm>
          <a:prstGeom prst="rect">
            <a:avLst/>
          </a:prstGeom>
          <a:noFill/>
          <a:ln>
            <a:noFill/>
          </a:ln>
        </p:spPr>
      </p:pic>
    </p:spTree>
    <p:extLst>
      <p:ext uri="{BB962C8B-B14F-4D97-AF65-F5344CB8AC3E}">
        <p14:creationId xmlns:p14="http://schemas.microsoft.com/office/powerpoint/2010/main" val="1369123366"/>
      </p:ext>
    </p:extLst>
  </p:cSld>
  <p:clrMapOvr>
    <a:masterClrMapping/>
  </p:clrMapOvr>
  <p:transition spd="slow">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2" t="20598" r="-1452" b="7405"/>
          <a:stretch/>
        </p:blipFill>
        <p:spPr bwMode="auto">
          <a:xfrm>
            <a:off x="0" y="0"/>
            <a:ext cx="9252302"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sim 2" descr="gedik_imzaT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66850" cy="638175"/>
          </a:xfrm>
          <a:prstGeom prst="rect">
            <a:avLst/>
          </a:prstGeom>
          <a:noFill/>
          <a:ln>
            <a:noFill/>
          </a:ln>
        </p:spPr>
      </p:pic>
    </p:spTree>
    <p:extLst>
      <p:ext uri="{BB962C8B-B14F-4D97-AF65-F5344CB8AC3E}">
        <p14:creationId xmlns:p14="http://schemas.microsoft.com/office/powerpoint/2010/main" val="279253541"/>
      </p:ext>
    </p:extLst>
  </p:cSld>
  <p:clrMapOvr>
    <a:masterClrMapping/>
  </p:clrMapOvr>
  <p:transition spd="slow">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630" b="8952"/>
          <a:stretch/>
        </p:blipFill>
        <p:spPr bwMode="auto">
          <a:xfrm>
            <a:off x="179512" y="116632"/>
            <a:ext cx="8878548" cy="6625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sim 2" descr="gedik_imzaTR"/>
          <p:cNvPicPr/>
          <p:nvPr/>
        </p:nvPicPr>
        <p:blipFill>
          <a:blip r:embed="rId3">
            <a:extLst>
              <a:ext uri="{28A0092B-C50C-407E-A947-70E740481C1C}">
                <a14:useLocalDpi xmlns:a14="http://schemas.microsoft.com/office/drawing/2010/main" val="0"/>
              </a:ext>
            </a:extLst>
          </a:blip>
          <a:srcRect/>
          <a:stretch>
            <a:fillRect/>
          </a:stretch>
        </p:blipFill>
        <p:spPr bwMode="auto">
          <a:xfrm>
            <a:off x="193580" y="116632"/>
            <a:ext cx="1466850" cy="638175"/>
          </a:xfrm>
          <a:prstGeom prst="rect">
            <a:avLst/>
          </a:prstGeom>
          <a:noFill/>
          <a:ln>
            <a:noFill/>
          </a:ln>
        </p:spPr>
      </p:pic>
    </p:spTree>
    <p:extLst>
      <p:ext uri="{BB962C8B-B14F-4D97-AF65-F5344CB8AC3E}">
        <p14:creationId xmlns:p14="http://schemas.microsoft.com/office/powerpoint/2010/main" val="3820387100"/>
      </p:ext>
    </p:extLst>
  </p:cSld>
  <p:clrMapOvr>
    <a:masterClrMapping/>
  </p:clrMapOvr>
  <p:transition spd="slow">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355" b="6855"/>
          <a:stretch/>
        </p:blipFill>
        <p:spPr bwMode="auto">
          <a:xfrm>
            <a:off x="107504" y="0"/>
            <a:ext cx="9036496" cy="6597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sim 2" descr="gedik_imzaTR"/>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466850" cy="638175"/>
          </a:xfrm>
          <a:prstGeom prst="rect">
            <a:avLst/>
          </a:prstGeom>
          <a:noFill/>
          <a:ln>
            <a:noFill/>
          </a:ln>
        </p:spPr>
      </p:pic>
    </p:spTree>
    <p:extLst>
      <p:ext uri="{BB962C8B-B14F-4D97-AF65-F5344CB8AC3E}">
        <p14:creationId xmlns:p14="http://schemas.microsoft.com/office/powerpoint/2010/main" val="370905658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rot="6081766">
            <a:off x="-735147" y="458633"/>
            <a:ext cx="5885539" cy="5119462"/>
          </a:xfrm>
          <a:prstGeom prst="rect">
            <a:avLst/>
          </a:prstGeom>
        </p:spPr>
      </p:pic>
      <p:sp>
        <p:nvSpPr>
          <p:cNvPr id="7" name="Metin kutusu 6"/>
          <p:cNvSpPr txBox="1"/>
          <p:nvPr/>
        </p:nvSpPr>
        <p:spPr>
          <a:xfrm>
            <a:off x="1187624" y="1850275"/>
            <a:ext cx="2306782" cy="2677656"/>
          </a:xfrm>
          <a:prstGeom prst="rect">
            <a:avLst/>
          </a:prstGeom>
          <a:noFill/>
        </p:spPr>
        <p:txBody>
          <a:bodyPr wrap="square" rtlCol="0">
            <a:spAutoFit/>
          </a:bodyPr>
          <a:lstStyle/>
          <a:p>
            <a:pPr lvl="0" algn="ctr"/>
            <a:r>
              <a:rPr lang="tr-TR" sz="1400" b="1" dirty="0" smtClean="0"/>
              <a:t>  Açık </a:t>
            </a:r>
            <a:r>
              <a:rPr lang="tr-TR" sz="1400" b="1" dirty="0"/>
              <a:t>ve Uzaktan öğretimden örgün öğretime geçiş yapılabilmesi için genel not ortalamasının </a:t>
            </a:r>
            <a:r>
              <a:rPr lang="tr-TR" sz="1400" b="1" dirty="0" smtClean="0"/>
              <a:t>100 üzerinden en az 80 </a:t>
            </a:r>
            <a:r>
              <a:rPr lang="tr-TR" sz="1400" b="1" dirty="0"/>
              <a:t>olması veya kayıt yılındaki merkezi yerleştirme puanının, geçmek istediği üniversitenin diploma programının o yılki taban puanına eşit veya yüksek olması gerekir. </a:t>
            </a:r>
          </a:p>
        </p:txBody>
      </p:sp>
      <p:sp>
        <p:nvSpPr>
          <p:cNvPr id="8" name="Metin kutusu 7"/>
          <p:cNvSpPr txBox="1"/>
          <p:nvPr/>
        </p:nvSpPr>
        <p:spPr>
          <a:xfrm>
            <a:off x="5796136" y="1628800"/>
            <a:ext cx="184731" cy="215444"/>
          </a:xfrm>
          <a:prstGeom prst="rect">
            <a:avLst/>
          </a:prstGeom>
          <a:noFill/>
        </p:spPr>
        <p:txBody>
          <a:bodyPr wrap="none" rtlCol="0">
            <a:spAutoFit/>
          </a:bodyPr>
          <a:lstStyle/>
          <a:p>
            <a:endParaRPr lang="tr-TR" sz="800" dirty="0"/>
          </a:p>
        </p:txBody>
      </p:sp>
      <p:sp>
        <p:nvSpPr>
          <p:cNvPr id="9" name="Dikdörtgen 8"/>
          <p:cNvSpPr/>
          <p:nvPr/>
        </p:nvSpPr>
        <p:spPr>
          <a:xfrm>
            <a:off x="5640926" y="1480944"/>
            <a:ext cx="2232248" cy="1600438"/>
          </a:xfrm>
          <a:prstGeom prst="rect">
            <a:avLst/>
          </a:prstGeom>
        </p:spPr>
        <p:txBody>
          <a:bodyPr wrap="square">
            <a:spAutoFit/>
          </a:bodyPr>
          <a:lstStyle/>
          <a:p>
            <a:pPr lvl="0"/>
            <a:r>
              <a:rPr lang="tr-TR" sz="1400" b="1" dirty="0">
                <a:solidFill>
                  <a:schemeClr val="accent1">
                    <a:lumMod val="50000"/>
                  </a:schemeClr>
                </a:solidFill>
              </a:rPr>
              <a:t>Kontenjan sınırlaması bulunmayan (açık ve uzaktan öğretim) diploma programlarına yatay geçiş kontenjan sınırlaması uygulanmaz.</a:t>
            </a:r>
          </a:p>
        </p:txBody>
      </p:sp>
      <p:sp>
        <p:nvSpPr>
          <p:cNvPr id="10" name="Dikdörtgen 9"/>
          <p:cNvSpPr/>
          <p:nvPr/>
        </p:nvSpPr>
        <p:spPr>
          <a:xfrm>
            <a:off x="4289458" y="4508549"/>
            <a:ext cx="2154872" cy="1384995"/>
          </a:xfrm>
          <a:prstGeom prst="rect">
            <a:avLst/>
          </a:prstGeom>
        </p:spPr>
        <p:txBody>
          <a:bodyPr wrap="square">
            <a:spAutoFit/>
          </a:bodyPr>
          <a:lstStyle/>
          <a:p>
            <a:pPr lvl="0"/>
            <a:r>
              <a:rPr lang="tr-TR" sz="1400" b="1" dirty="0">
                <a:solidFill>
                  <a:schemeClr val="accent1">
                    <a:lumMod val="50000"/>
                  </a:schemeClr>
                </a:solidFill>
              </a:rPr>
              <a:t>1. ve 2. öğretim programlarından açık ve uzaktan eğitim veren diploma programlarına yatay geçiş yapılabilir.</a:t>
            </a:r>
            <a:endParaRPr lang="tr-TR" sz="1400" dirty="0">
              <a:solidFill>
                <a:schemeClr val="accent1">
                  <a:lumMod val="50000"/>
                </a:schemeClr>
              </a:solidFill>
            </a:endParaRPr>
          </a:p>
        </p:txBody>
      </p:sp>
      <p:pic>
        <p:nvPicPr>
          <p:cNvPr id="12" name="Resim 11"/>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6140137">
            <a:off x="3405567" y="2804886"/>
            <a:ext cx="3821927" cy="4731789"/>
          </a:xfrm>
          <a:prstGeom prst="rect">
            <a:avLst/>
          </a:prstGeom>
        </p:spPr>
      </p:pic>
      <p:pic>
        <p:nvPicPr>
          <p:cNvPr id="13" name="Resim 1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769181">
            <a:off x="4475544" y="-510628"/>
            <a:ext cx="4157595" cy="5184755"/>
          </a:xfrm>
          <a:prstGeom prst="rect">
            <a:avLst/>
          </a:prstGeom>
        </p:spPr>
      </p:pic>
      <p:pic>
        <p:nvPicPr>
          <p:cNvPr id="11" name="Resim 10" descr="gedik_imzaTR"/>
          <p:cNvPicPr/>
          <p:nvPr/>
        </p:nvPicPr>
        <p:blipFill>
          <a:blip r:embed="rId5">
            <a:extLst>
              <a:ext uri="{28A0092B-C50C-407E-A947-70E740481C1C}">
                <a14:useLocalDpi xmlns:a14="http://schemas.microsoft.com/office/drawing/2010/main" val="0"/>
              </a:ext>
            </a:extLst>
          </a:blip>
          <a:srcRect/>
          <a:stretch>
            <a:fillRect/>
          </a:stretch>
        </p:blipFill>
        <p:spPr bwMode="auto">
          <a:xfrm>
            <a:off x="107504" y="66821"/>
            <a:ext cx="1466850" cy="638175"/>
          </a:xfrm>
          <a:prstGeom prst="rect">
            <a:avLst/>
          </a:prstGeom>
          <a:noFill/>
          <a:ln>
            <a:noFill/>
          </a:ln>
        </p:spPr>
      </p:pic>
    </p:spTree>
    <p:extLst>
      <p:ext uri="{BB962C8B-B14F-4D97-AF65-F5344CB8AC3E}">
        <p14:creationId xmlns:p14="http://schemas.microsoft.com/office/powerpoint/2010/main" val="321292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8" presetClass="emph" presetSubtype="0" repeatCount="indefinite" fill="hold" nodeType="withEffect">
                                  <p:stCondLst>
                                    <p:cond delay="0"/>
                                  </p:stCondLst>
                                  <p:childTnLst>
                                    <p:animRot by="21600000">
                                      <p:cBhvr>
                                        <p:cTn id="9" dur="20000" fill="hold"/>
                                        <p:tgtEl>
                                          <p:spTgt spid="4"/>
                                        </p:tgtEl>
                                        <p:attrNameLst>
                                          <p:attrName>r</p:attrName>
                                        </p:attrNameLst>
                                      </p:cBhvr>
                                    </p:animRo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8" presetClass="emph" presetSubtype="0" repeatCount="indefinite" fill="hold" nodeType="withEffect">
                                  <p:stCondLst>
                                    <p:cond delay="0"/>
                                  </p:stCondLst>
                                  <p:childTnLst>
                                    <p:animRot by="21600000">
                                      <p:cBhvr>
                                        <p:cTn id="19" dur="20000" fill="hold"/>
                                        <p:tgtEl>
                                          <p:spTgt spid="12"/>
                                        </p:tgtEl>
                                        <p:attrNameLst>
                                          <p:attrName>r</p:attrName>
                                        </p:attrNameLst>
                                      </p:cBhvr>
                                    </p:animRo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8" presetClass="emph" presetSubtype="0" repeatCount="indefinite" fill="hold" nodeType="withEffect">
                                  <p:stCondLst>
                                    <p:cond delay="0"/>
                                  </p:stCondLst>
                                  <p:childTnLst>
                                    <p:animRot by="21600000">
                                      <p:cBhvr>
                                        <p:cTn id="24" dur="20000" fill="hold"/>
                                        <p:tgtEl>
                                          <p:spTgt spid="13"/>
                                        </p:tgtEl>
                                        <p:attrNameLst>
                                          <p:attrName>r</p:attrName>
                                        </p:attrNameLst>
                                      </p:cBhvr>
                                    </p:animRot>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theme/theme1.xml><?xml version="1.0" encoding="utf-8"?>
<a:theme xmlns:a="http://schemas.openxmlformats.org/drawingml/2006/main" name="Tema1">
  <a:themeElements>
    <a:clrScheme name="Kırmızı">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a1" id="{93D7E39E-F6AC-4D3F-8054-42DEC32095AD}" vid="{716E0666-E78C-422F-AE94-3D5633263A82}"/>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LOGOLU ARKA PLAN</Template>
  <TotalTime>7235</TotalTime>
  <Words>5130</Words>
  <Application>Microsoft Office PowerPoint</Application>
  <PresentationFormat>Ekran Gösterisi (4:3)</PresentationFormat>
  <Paragraphs>515</Paragraphs>
  <Slides>85</Slides>
  <Notes>1</Notes>
  <HiddenSlides>0</HiddenSlides>
  <MMClips>0</MMClips>
  <ScaleCrop>false</ScaleCrop>
  <HeadingPairs>
    <vt:vector size="4" baseType="variant">
      <vt:variant>
        <vt:lpstr>Tema</vt:lpstr>
      </vt:variant>
      <vt:variant>
        <vt:i4>1</vt:i4>
      </vt:variant>
      <vt:variant>
        <vt:lpstr>Slayt Başlıkları</vt:lpstr>
      </vt:variant>
      <vt:variant>
        <vt:i4>85</vt:i4>
      </vt:variant>
    </vt:vector>
  </HeadingPairs>
  <TitlesOfParts>
    <vt:vector size="86" baseType="lpstr">
      <vt:lpstr>Tema1</vt:lpstr>
      <vt:lpstr>                                                             T.C.                       İSTANBUL  GEDİK ÜNİVERSİTESİ    Mevzuat Bilgilendirme ve Uygulamada Birliktelik                      TOPLANTILARI  (14-15 Ocak 2019)   </vt:lpstr>
      <vt:lpstr>  </vt:lpstr>
      <vt:lpstr>PowerPoint Sunusu</vt:lpstr>
      <vt:lpstr>PowerPoint Sunusu</vt:lpstr>
      <vt:lpstr>PowerPoint Sunusu</vt:lpstr>
      <vt:lpstr>                  </vt:lpstr>
      <vt:lpstr>PowerPoint Sunusu</vt:lpstr>
      <vt:lpstr>PowerPoint Sunusu</vt:lpstr>
      <vt:lpstr>PowerPoint Sunusu</vt:lpstr>
      <vt:lpstr>                                 KURUM İÇİ YATAY GEÇİŞ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2016-2017 EĞİTİM-ÖĞRETİM YILINDAN İTİBAREN   </vt:lpstr>
      <vt:lpstr>PowerPoint Sunusu</vt:lpstr>
      <vt:lpstr>PowerPoint Sunusu</vt:lpstr>
      <vt:lpstr>2017-2018  EĞİTİM-ÖĞRETİM  YILI NDA  T.C.  UYRUKLU  ÖĞRENCİLERİN  YURT DIŞINDAKİ   YÜKSEKÖĞRETİM  KURUMLARINDAN  YURT İÇİNDEKİ  YÜKSEKÖĞRETİM KURUMLARINA  YATAY GEÇİŞ  İŞLEMLERİ</vt:lpstr>
      <vt:lpstr>PowerPoint Sunusu</vt:lpstr>
      <vt:lpstr>PowerPoint Sunusu</vt:lpstr>
      <vt:lpstr>PowerPoint Sunusu</vt:lpstr>
      <vt:lpstr>    2018-2019 EĞİTİM-ÖĞRETİM YILI NDA T.C. UYRUKLU ÖĞRENCİLERİN YURT DIŞINDAKİ YÜKSEKÖĞRETİM KURUMLARINDAN  YURT İÇİNDEKİ YÜKSEKÖĞRETİM KURUMLARINA YATAY GEÇİŞ İŞLEMLERİ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Yatay Geçiş kararları Kurumiçi, Kurumlararası , Yurt dışı   ve  Ek       Madde 1 olarak ayrılıp ,ayrı ayrı tablolaştırılır.                               Karar örnekleri aşağıda gösterilmiştir.</vt:lpstr>
      <vt:lpstr>PowerPoint Sunusu</vt:lpstr>
      <vt:lpstr>PowerPoint Sunusu</vt:lpstr>
      <vt:lpstr>PowerPoint Sunusu</vt:lpstr>
      <vt:lpstr>                                       ÖRNEK YATAY GEÇİŞ TABLOSU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ÖRNEK MUAFİYET  TABLOSU</vt:lpstr>
      <vt:lpstr>   ÇİFT ANADAL, YANDAL İŞLEMLERİ</vt:lpstr>
      <vt:lpstr>       ÇİFT ANADAL PROGRAMINA BAŞVURU VE KABUL KOŞULLARI </vt:lpstr>
      <vt:lpstr>PowerPoint Sunusu</vt:lpstr>
      <vt:lpstr>PowerPoint Sunusu</vt:lpstr>
      <vt:lpstr>                 ÇİFT ANADAL PROGRAMIN YÜRÜTÜLMESİ </vt:lpstr>
      <vt:lpstr>PowerPoint Sunusu</vt:lpstr>
      <vt:lpstr>PowerPoint Sunusu</vt:lpstr>
      <vt:lpstr>PowerPoint Sunusu</vt:lpstr>
      <vt:lpstr>PowerPoint Sunusu</vt:lpstr>
      <vt:lpstr>       ÇİFT ANADALDAN MEZUNİYET KOŞULLARI </vt:lpstr>
      <vt:lpstr>     ÇİFT ANADAL PROGRAMINI BIRAKMA </vt:lpstr>
      <vt:lpstr>     YANDAL PROGRAMI, BAŞVURU VE KABUL KOŞULLARI </vt:lpstr>
      <vt:lpstr>         YANDAL PROGRAMININ YÜRÜTÜLMESİ</vt:lpstr>
      <vt:lpstr>     YANDAL PROGRAMINDA BAŞARI VE TAMAMLAMA KOŞULLARI </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Yatay Geçiş İşlemleri</dc:title>
  <dc:creator>fsm</dc:creator>
  <cp:lastModifiedBy>Namık Kemal Azak</cp:lastModifiedBy>
  <cp:revision>609</cp:revision>
  <dcterms:created xsi:type="dcterms:W3CDTF">2015-05-04T12:28:03Z</dcterms:created>
  <dcterms:modified xsi:type="dcterms:W3CDTF">2019-01-16T05:41:02Z</dcterms:modified>
</cp:coreProperties>
</file>